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</p:sldIdLst>
  <p:sldSz cx="9144000" cy="6080125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26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2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5058"/>
            <a:ext cx="7772400" cy="2116784"/>
          </a:xfrm>
        </p:spPr>
        <p:txBody>
          <a:bodyPr anchor="b"/>
          <a:lstStyle>
            <a:lvl1pPr algn="ctr">
              <a:defRPr sz="53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93473"/>
            <a:ext cx="6858000" cy="1467956"/>
          </a:xfrm>
        </p:spPr>
        <p:txBody>
          <a:bodyPr/>
          <a:lstStyle>
            <a:lvl1pPr marL="0" indent="0" algn="ctr">
              <a:buNone/>
              <a:defRPr sz="2128"/>
            </a:lvl1pPr>
            <a:lvl2pPr marL="405354" indent="0" algn="ctr">
              <a:buNone/>
              <a:defRPr sz="1773"/>
            </a:lvl2pPr>
            <a:lvl3pPr marL="810707" indent="0" algn="ctr">
              <a:buNone/>
              <a:defRPr sz="1596"/>
            </a:lvl3pPr>
            <a:lvl4pPr marL="1216061" indent="0" algn="ctr">
              <a:buNone/>
              <a:defRPr sz="1419"/>
            </a:lvl4pPr>
            <a:lvl5pPr marL="1621414" indent="0" algn="ctr">
              <a:buNone/>
              <a:defRPr sz="1419"/>
            </a:lvl5pPr>
            <a:lvl6pPr marL="2026768" indent="0" algn="ctr">
              <a:buNone/>
              <a:defRPr sz="1419"/>
            </a:lvl6pPr>
            <a:lvl7pPr marL="2432121" indent="0" algn="ctr">
              <a:buNone/>
              <a:defRPr sz="1419"/>
            </a:lvl7pPr>
            <a:lvl8pPr marL="2837475" indent="0" algn="ctr">
              <a:buNone/>
              <a:defRPr sz="1419"/>
            </a:lvl8pPr>
            <a:lvl9pPr marL="3242828" indent="0" algn="ctr">
              <a:buNone/>
              <a:defRPr sz="1419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899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388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23710"/>
            <a:ext cx="1971675" cy="51526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23710"/>
            <a:ext cx="5800725" cy="51526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849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716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15811"/>
            <a:ext cx="7886700" cy="2529163"/>
          </a:xfrm>
        </p:spPr>
        <p:txBody>
          <a:bodyPr anchor="b"/>
          <a:lstStyle>
            <a:lvl1pPr>
              <a:defRPr sz="53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8900"/>
            <a:ext cx="7886700" cy="1330027"/>
          </a:xfrm>
        </p:spPr>
        <p:txBody>
          <a:bodyPr/>
          <a:lstStyle>
            <a:lvl1pPr marL="0" indent="0">
              <a:buNone/>
              <a:defRPr sz="2128">
                <a:solidFill>
                  <a:schemeClr val="tx1"/>
                </a:solidFill>
              </a:defRPr>
            </a:lvl1pPr>
            <a:lvl2pPr marL="405354" indent="0">
              <a:buNone/>
              <a:defRPr sz="1773">
                <a:solidFill>
                  <a:schemeClr val="tx1">
                    <a:tint val="75000"/>
                  </a:schemeClr>
                </a:solidFill>
              </a:defRPr>
            </a:lvl2pPr>
            <a:lvl3pPr marL="81070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216061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4pPr>
            <a:lvl5pPr marL="1621414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5pPr>
            <a:lvl6pPr marL="2026768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6pPr>
            <a:lvl7pPr marL="2432121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7pPr>
            <a:lvl8pPr marL="2837475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8pPr>
            <a:lvl9pPr marL="3242828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261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8552"/>
            <a:ext cx="3886200" cy="38577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8552"/>
            <a:ext cx="3886200" cy="38577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711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23712"/>
            <a:ext cx="7886700" cy="117521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90476"/>
            <a:ext cx="3868340" cy="730459"/>
          </a:xfrm>
        </p:spPr>
        <p:txBody>
          <a:bodyPr anchor="b"/>
          <a:lstStyle>
            <a:lvl1pPr marL="0" indent="0">
              <a:buNone/>
              <a:defRPr sz="2128" b="1"/>
            </a:lvl1pPr>
            <a:lvl2pPr marL="405354" indent="0">
              <a:buNone/>
              <a:defRPr sz="1773" b="1"/>
            </a:lvl2pPr>
            <a:lvl3pPr marL="810707" indent="0">
              <a:buNone/>
              <a:defRPr sz="1596" b="1"/>
            </a:lvl3pPr>
            <a:lvl4pPr marL="1216061" indent="0">
              <a:buNone/>
              <a:defRPr sz="1419" b="1"/>
            </a:lvl4pPr>
            <a:lvl5pPr marL="1621414" indent="0">
              <a:buNone/>
              <a:defRPr sz="1419" b="1"/>
            </a:lvl5pPr>
            <a:lvl6pPr marL="2026768" indent="0">
              <a:buNone/>
              <a:defRPr sz="1419" b="1"/>
            </a:lvl6pPr>
            <a:lvl7pPr marL="2432121" indent="0">
              <a:buNone/>
              <a:defRPr sz="1419" b="1"/>
            </a:lvl7pPr>
            <a:lvl8pPr marL="2837475" indent="0">
              <a:buNone/>
              <a:defRPr sz="1419" b="1"/>
            </a:lvl8pPr>
            <a:lvl9pPr marL="3242828" indent="0">
              <a:buNone/>
              <a:defRPr sz="141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20935"/>
            <a:ext cx="3868340" cy="32666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90476"/>
            <a:ext cx="3887391" cy="730459"/>
          </a:xfrm>
        </p:spPr>
        <p:txBody>
          <a:bodyPr anchor="b"/>
          <a:lstStyle>
            <a:lvl1pPr marL="0" indent="0">
              <a:buNone/>
              <a:defRPr sz="2128" b="1"/>
            </a:lvl1pPr>
            <a:lvl2pPr marL="405354" indent="0">
              <a:buNone/>
              <a:defRPr sz="1773" b="1"/>
            </a:lvl2pPr>
            <a:lvl3pPr marL="810707" indent="0">
              <a:buNone/>
              <a:defRPr sz="1596" b="1"/>
            </a:lvl3pPr>
            <a:lvl4pPr marL="1216061" indent="0">
              <a:buNone/>
              <a:defRPr sz="1419" b="1"/>
            </a:lvl4pPr>
            <a:lvl5pPr marL="1621414" indent="0">
              <a:buNone/>
              <a:defRPr sz="1419" b="1"/>
            </a:lvl5pPr>
            <a:lvl6pPr marL="2026768" indent="0">
              <a:buNone/>
              <a:defRPr sz="1419" b="1"/>
            </a:lvl6pPr>
            <a:lvl7pPr marL="2432121" indent="0">
              <a:buNone/>
              <a:defRPr sz="1419" b="1"/>
            </a:lvl7pPr>
            <a:lvl8pPr marL="2837475" indent="0">
              <a:buNone/>
              <a:defRPr sz="1419" b="1"/>
            </a:lvl8pPr>
            <a:lvl9pPr marL="3242828" indent="0">
              <a:buNone/>
              <a:defRPr sz="1419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220935"/>
            <a:ext cx="3887391" cy="32666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81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605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497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5342"/>
            <a:ext cx="2949178" cy="1418696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75427"/>
            <a:ext cx="4629150" cy="4320830"/>
          </a:xfrm>
        </p:spPr>
        <p:txBody>
          <a:bodyPr/>
          <a:lstStyle>
            <a:lvl1pPr>
              <a:defRPr sz="2837"/>
            </a:lvl1pPr>
            <a:lvl2pPr>
              <a:defRPr sz="2482"/>
            </a:lvl2pPr>
            <a:lvl3pPr>
              <a:defRPr sz="2128"/>
            </a:lvl3pPr>
            <a:lvl4pPr>
              <a:defRPr sz="1773"/>
            </a:lvl4pPr>
            <a:lvl5pPr>
              <a:defRPr sz="1773"/>
            </a:lvl5pPr>
            <a:lvl6pPr>
              <a:defRPr sz="1773"/>
            </a:lvl6pPr>
            <a:lvl7pPr>
              <a:defRPr sz="1773"/>
            </a:lvl7pPr>
            <a:lvl8pPr>
              <a:defRPr sz="1773"/>
            </a:lvl8pPr>
            <a:lvl9pPr>
              <a:defRPr sz="177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24038"/>
            <a:ext cx="2949178" cy="3379255"/>
          </a:xfrm>
        </p:spPr>
        <p:txBody>
          <a:bodyPr/>
          <a:lstStyle>
            <a:lvl1pPr marL="0" indent="0">
              <a:buNone/>
              <a:defRPr sz="1419"/>
            </a:lvl1pPr>
            <a:lvl2pPr marL="405354" indent="0">
              <a:buNone/>
              <a:defRPr sz="1241"/>
            </a:lvl2pPr>
            <a:lvl3pPr marL="810707" indent="0">
              <a:buNone/>
              <a:defRPr sz="1064"/>
            </a:lvl3pPr>
            <a:lvl4pPr marL="1216061" indent="0">
              <a:buNone/>
              <a:defRPr sz="887"/>
            </a:lvl4pPr>
            <a:lvl5pPr marL="1621414" indent="0">
              <a:buNone/>
              <a:defRPr sz="887"/>
            </a:lvl5pPr>
            <a:lvl6pPr marL="2026768" indent="0">
              <a:buNone/>
              <a:defRPr sz="887"/>
            </a:lvl6pPr>
            <a:lvl7pPr marL="2432121" indent="0">
              <a:buNone/>
              <a:defRPr sz="887"/>
            </a:lvl7pPr>
            <a:lvl8pPr marL="2837475" indent="0">
              <a:buNone/>
              <a:defRPr sz="887"/>
            </a:lvl8pPr>
            <a:lvl9pPr marL="3242828" indent="0">
              <a:buNone/>
              <a:defRPr sz="88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796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05342"/>
            <a:ext cx="2949178" cy="1418696"/>
          </a:xfrm>
        </p:spPr>
        <p:txBody>
          <a:bodyPr anchor="b"/>
          <a:lstStyle>
            <a:lvl1pPr>
              <a:defRPr sz="283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75427"/>
            <a:ext cx="4629150" cy="4320830"/>
          </a:xfrm>
        </p:spPr>
        <p:txBody>
          <a:bodyPr anchor="t"/>
          <a:lstStyle>
            <a:lvl1pPr marL="0" indent="0">
              <a:buNone/>
              <a:defRPr sz="2837"/>
            </a:lvl1pPr>
            <a:lvl2pPr marL="405354" indent="0">
              <a:buNone/>
              <a:defRPr sz="2482"/>
            </a:lvl2pPr>
            <a:lvl3pPr marL="810707" indent="0">
              <a:buNone/>
              <a:defRPr sz="2128"/>
            </a:lvl3pPr>
            <a:lvl4pPr marL="1216061" indent="0">
              <a:buNone/>
              <a:defRPr sz="1773"/>
            </a:lvl4pPr>
            <a:lvl5pPr marL="1621414" indent="0">
              <a:buNone/>
              <a:defRPr sz="1773"/>
            </a:lvl5pPr>
            <a:lvl6pPr marL="2026768" indent="0">
              <a:buNone/>
              <a:defRPr sz="1773"/>
            </a:lvl6pPr>
            <a:lvl7pPr marL="2432121" indent="0">
              <a:buNone/>
              <a:defRPr sz="1773"/>
            </a:lvl7pPr>
            <a:lvl8pPr marL="2837475" indent="0">
              <a:buNone/>
              <a:defRPr sz="1773"/>
            </a:lvl8pPr>
            <a:lvl9pPr marL="3242828" indent="0">
              <a:buNone/>
              <a:defRPr sz="177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24038"/>
            <a:ext cx="2949178" cy="3379255"/>
          </a:xfrm>
        </p:spPr>
        <p:txBody>
          <a:bodyPr/>
          <a:lstStyle>
            <a:lvl1pPr marL="0" indent="0">
              <a:buNone/>
              <a:defRPr sz="1419"/>
            </a:lvl1pPr>
            <a:lvl2pPr marL="405354" indent="0">
              <a:buNone/>
              <a:defRPr sz="1241"/>
            </a:lvl2pPr>
            <a:lvl3pPr marL="810707" indent="0">
              <a:buNone/>
              <a:defRPr sz="1064"/>
            </a:lvl3pPr>
            <a:lvl4pPr marL="1216061" indent="0">
              <a:buNone/>
              <a:defRPr sz="887"/>
            </a:lvl4pPr>
            <a:lvl5pPr marL="1621414" indent="0">
              <a:buNone/>
              <a:defRPr sz="887"/>
            </a:lvl5pPr>
            <a:lvl6pPr marL="2026768" indent="0">
              <a:buNone/>
              <a:defRPr sz="887"/>
            </a:lvl6pPr>
            <a:lvl7pPr marL="2432121" indent="0">
              <a:buNone/>
              <a:defRPr sz="887"/>
            </a:lvl7pPr>
            <a:lvl8pPr marL="2837475" indent="0">
              <a:buNone/>
              <a:defRPr sz="887"/>
            </a:lvl8pPr>
            <a:lvl9pPr marL="3242828" indent="0">
              <a:buNone/>
              <a:defRPr sz="887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43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23712"/>
            <a:ext cx="7886700" cy="1175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18552"/>
            <a:ext cx="7886700" cy="385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635377"/>
            <a:ext cx="2057400" cy="323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022B4-ED45-41AE-8942-C6445EAF729D}" type="datetimeFigureOut">
              <a:rPr lang="es-CO" smtClean="0"/>
              <a:t>6/12/2023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635377"/>
            <a:ext cx="3086100" cy="323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635377"/>
            <a:ext cx="2057400" cy="323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B469-55B1-476F-A5B5-036FD604F18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544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0707" rtl="0" eaLnBrk="1" latinLnBrk="0" hangingPunct="1">
        <a:lnSpc>
          <a:spcPct val="90000"/>
        </a:lnSpc>
        <a:spcBef>
          <a:spcPct val="0"/>
        </a:spcBef>
        <a:buNone/>
        <a:defRPr sz="39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677" indent="-202677" algn="l" defTabSz="810707" rtl="0" eaLnBrk="1" latinLnBrk="0" hangingPunct="1">
        <a:lnSpc>
          <a:spcPct val="90000"/>
        </a:lnSpc>
        <a:spcBef>
          <a:spcPts val="887"/>
        </a:spcBef>
        <a:buFont typeface="Arial" panose="020B0604020202020204" pitchFamily="34" charset="0"/>
        <a:buChar char="•"/>
        <a:defRPr sz="2482" kern="1200">
          <a:solidFill>
            <a:schemeClr val="tx1"/>
          </a:solidFill>
          <a:latin typeface="+mn-lt"/>
          <a:ea typeface="+mn-ea"/>
          <a:cs typeface="+mn-cs"/>
        </a:defRPr>
      </a:lvl1pPr>
      <a:lvl2pPr marL="608030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2pPr>
      <a:lvl3pPr marL="1013384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3" kern="1200">
          <a:solidFill>
            <a:schemeClr val="tx1"/>
          </a:solidFill>
          <a:latin typeface="+mn-lt"/>
          <a:ea typeface="+mn-ea"/>
          <a:cs typeface="+mn-cs"/>
        </a:defRPr>
      </a:lvl3pPr>
      <a:lvl4pPr marL="1418737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824091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229444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634798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3040151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445505" indent="-202677" algn="l" defTabSz="81070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1pPr>
      <a:lvl2pPr marL="405354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2pPr>
      <a:lvl3pPr marL="810707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3pPr>
      <a:lvl4pPr marL="1216061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621414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026768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432121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2837475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242828" algn="l" defTabSz="810707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5.wdp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1.wdp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2.wdp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2.wdp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3.wdp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3.wdp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Relationship Id="rId4" Type="http://schemas.microsoft.com/office/2007/relationships/hdphoto" Target="../media/hdphoto4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8179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743200" y="1834937"/>
            <a:ext cx="58546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</a:rPr>
              <a:t>BOLETÍN OBSERVATORIO SOCIAL DE CIUDAD</a:t>
            </a:r>
          </a:p>
        </p:txBody>
      </p:sp>
    </p:spTree>
    <p:extLst>
      <p:ext uri="{BB962C8B-B14F-4D97-AF65-F5344CB8AC3E}">
        <p14:creationId xmlns:p14="http://schemas.microsoft.com/office/powerpoint/2010/main" val="398691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652629" y="1364399"/>
            <a:ext cx="6069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59.2% No recibe apoyo para el desarrollo de habilidades de la vida diaria y autonomía personal el 40.8% Si recibe apoyo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67.6% No recibe apoyo para la participación política y el ejercicio de sus derechos ciudadanos, el 32.4% Si recibe apoyo.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58.6% No recibe apoyo para la comunicación y la interacción social, el 41.4% Si recibe apoyo.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59.5% No recibe apoyo para la participación en actividades artísticas y culturales, el 40.5% Si recibe apoyo.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AEC438-6A65-2D53-89B6-FEEDD6BE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5" b="90000" l="4375" r="92313">
                        <a14:foregroundMark x1="8375" y1="57000" x2="21688" y2="58375"/>
                        <a14:foregroundMark x1="21688" y1="58375" x2="21938" y2="58313"/>
                        <a14:foregroundMark x1="17875" y1="31063" x2="23688" y2="38563"/>
                        <a14:foregroundMark x1="34313" y1="14313" x2="41813" y2="25813"/>
                        <a14:foregroundMark x1="55313" y1="23250" x2="60500" y2="12937"/>
                        <a14:foregroundMark x1="60500" y1="12937" x2="60813" y2="12625"/>
                        <a14:foregroundMark x1="76313" y1="29063" x2="86500" y2="24563"/>
                        <a14:foregroundMark x1="86500" y1="24563" x2="86625" y2="24563"/>
                        <a14:foregroundMark x1="75563" y1="51625" x2="92313" y2="52063"/>
                        <a14:foregroundMark x1="70875" y1="67250" x2="78688" y2="76313"/>
                        <a14:foregroundMark x1="78688" y1="76313" x2="78688" y2="76313"/>
                        <a14:foregroundMark x1="50500" y1="74188" x2="47625" y2="87688"/>
                        <a14:foregroundMark x1="32438" y1="71750" x2="19250" y2="84688"/>
                        <a14:foregroundMark x1="4375" y1="59438" x2="5063" y2="59438"/>
                        <a14:foregroundMark x1="16438" y1="88938" x2="36438" y2="72875"/>
                        <a14:foregroundMark x1="36438" y1="72875" x2="36875" y2="69250"/>
                        <a14:foregroundMark x1="23500" y1="86688" x2="33938" y2="77250"/>
                        <a14:foregroundMark x1="33938" y1="77250" x2="34750" y2="77188"/>
                        <a14:foregroundMark x1="32063" y1="8938" x2="29625" y2="5125"/>
                        <a14:foregroundMark x1="28375" y1="41688" x2="15687" y2="36875"/>
                        <a14:foregroundMark x1="15687" y1="36875" x2="13750" y2="34313"/>
                        <a14:foregroundMark x1="44250" y1="50187" x2="44250" y2="50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" y="493873"/>
            <a:ext cx="1552793" cy="15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29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862835" y="2162899"/>
            <a:ext cx="6069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62.4% No sienten que la sociedad colombiana valora la diversidad y promueve la inclusión de personas con discapacidad, el 37.6% Si sienten que lo valoran.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58.5% No se sienten discriminados o excluidos en su entorno social, el 41.5% Si se sienten excluidos.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AEC438-6A65-2D53-89B6-FEEDD6BE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5" b="90000" l="4375" r="92313">
                        <a14:foregroundMark x1="8375" y1="57000" x2="21688" y2="58375"/>
                        <a14:foregroundMark x1="21688" y1="58375" x2="21938" y2="58313"/>
                        <a14:foregroundMark x1="17875" y1="31063" x2="23688" y2="38563"/>
                        <a14:foregroundMark x1="34313" y1="14313" x2="41813" y2="25813"/>
                        <a14:foregroundMark x1="55313" y1="23250" x2="60500" y2="12937"/>
                        <a14:foregroundMark x1="60500" y1="12937" x2="60813" y2="12625"/>
                        <a14:foregroundMark x1="76313" y1="29063" x2="86500" y2="24563"/>
                        <a14:foregroundMark x1="86500" y1="24563" x2="86625" y2="24563"/>
                        <a14:foregroundMark x1="75563" y1="51625" x2="92313" y2="52063"/>
                        <a14:foregroundMark x1="70875" y1="67250" x2="78688" y2="76313"/>
                        <a14:foregroundMark x1="78688" y1="76313" x2="78688" y2="76313"/>
                        <a14:foregroundMark x1="50500" y1="74188" x2="47625" y2="87688"/>
                        <a14:foregroundMark x1="32438" y1="71750" x2="19250" y2="84688"/>
                        <a14:foregroundMark x1="4375" y1="59438" x2="5063" y2="59438"/>
                        <a14:foregroundMark x1="16438" y1="88938" x2="36438" y2="72875"/>
                        <a14:foregroundMark x1="36438" y1="72875" x2="36875" y2="69250"/>
                        <a14:foregroundMark x1="23500" y1="86688" x2="33938" y2="77250"/>
                        <a14:foregroundMark x1="33938" y1="77250" x2="34750" y2="77188"/>
                        <a14:foregroundMark x1="32063" y1="8938" x2="29625" y2="5125"/>
                        <a14:foregroundMark x1="28375" y1="41688" x2="15687" y2="36875"/>
                        <a14:foregroundMark x1="15687" y1="36875" x2="13750" y2="34313"/>
                        <a14:foregroundMark x1="44250" y1="50187" x2="44250" y2="50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" y="493873"/>
            <a:ext cx="1552793" cy="15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40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327089" y="1837364"/>
            <a:ext cx="6069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59.2% No recibe apoyo para el desarrollo de habilidades de la vida diaria y autonomía personal el 40.8% Si recibe apoyo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67.6% No recibe apoyo para la participación política y el ejercicio de sus derechos ciudadanos, el 32.4% Si recibe apoyo.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58.6% No recibe apoyo para la comunicación y la interacción social, el 41.4% Si recibe apoyo.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59.5% No recibe apoyo para la participación en actividades artísticas y culturales, el 40.5% Si recibe apoyo.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AEC438-6A65-2D53-89B6-FEEDD6BE4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5" b="90000" l="4375" r="92313">
                        <a14:foregroundMark x1="8375" y1="57000" x2="21688" y2="58375"/>
                        <a14:foregroundMark x1="21688" y1="58375" x2="21938" y2="58313"/>
                        <a14:foregroundMark x1="17875" y1="31063" x2="23688" y2="38563"/>
                        <a14:foregroundMark x1="34313" y1="14313" x2="41813" y2="25813"/>
                        <a14:foregroundMark x1="55313" y1="23250" x2="60500" y2="12937"/>
                        <a14:foregroundMark x1="60500" y1="12937" x2="60813" y2="12625"/>
                        <a14:foregroundMark x1="76313" y1="29063" x2="86500" y2="24563"/>
                        <a14:foregroundMark x1="86500" y1="24563" x2="86625" y2="24563"/>
                        <a14:foregroundMark x1="75563" y1="51625" x2="92313" y2="52063"/>
                        <a14:foregroundMark x1="70875" y1="67250" x2="78688" y2="76313"/>
                        <a14:foregroundMark x1="78688" y1="76313" x2="78688" y2="76313"/>
                        <a14:foregroundMark x1="50500" y1="74188" x2="47625" y2="87688"/>
                        <a14:foregroundMark x1="32438" y1="71750" x2="19250" y2="84688"/>
                        <a14:foregroundMark x1="4375" y1="59438" x2="5063" y2="59438"/>
                        <a14:foregroundMark x1="16438" y1="88938" x2="36438" y2="72875"/>
                        <a14:foregroundMark x1="36438" y1="72875" x2="36875" y2="69250"/>
                        <a14:foregroundMark x1="23500" y1="86688" x2="33938" y2="77250"/>
                        <a14:foregroundMark x1="33938" y1="77250" x2="34750" y2="77188"/>
                        <a14:foregroundMark x1="32063" y1="8938" x2="29625" y2="5125"/>
                        <a14:foregroundMark x1="28375" y1="41688" x2="15687" y2="36875"/>
                        <a14:foregroundMark x1="15687" y1="36875" x2="13750" y2="34313"/>
                        <a14:foregroundMark x1="44250" y1="50187" x2="44250" y2="50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6" y="493873"/>
            <a:ext cx="1552793" cy="155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819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973035" y="327324"/>
            <a:ext cx="6861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DISCAPACIDAD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F25C23-9266-0295-2EDD-92A505F92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0" b="89985" l="9414" r="89996">
                        <a14:foregroundMark x1="8947" y1="47937" x2="9414" y2="39488"/>
                        <a14:foregroundMark x1="9414" y1="39488" x2="9882" y2="37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6" y="158047"/>
            <a:ext cx="1758237" cy="14386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764696" y="1052028"/>
            <a:ext cx="52777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800" b="1" dirty="0">
                <a:solidFill>
                  <a:schemeClr val="bg1"/>
                </a:solidFill>
              </a:rPr>
              <a:t>¿Qué tipo de discapacidad posee usted o la persona a quien cuida?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 err="1">
                <a:solidFill>
                  <a:schemeClr val="bg1"/>
                </a:solidFill>
              </a:rPr>
              <a:t>Fisica</a:t>
            </a:r>
            <a:r>
              <a:rPr lang="es-CO" dirty="0">
                <a:solidFill>
                  <a:schemeClr val="bg1"/>
                </a:solidFill>
              </a:rPr>
              <a:t> 46.5%, cognitiva 18.5%, Múltiple 14%, Visual 9.8%, Auditiva 5.1%, Psicosocial 4.1% Sordomudez 1.5% Sordoceguera 0.5%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sz="1800" b="1" dirty="0">
                <a:solidFill>
                  <a:schemeClr val="bg1"/>
                </a:solidFill>
              </a:rPr>
              <a:t>¿A que régimen de salud pertenece?</a:t>
            </a:r>
          </a:p>
          <a:p>
            <a:pPr algn="just"/>
            <a:endParaRPr lang="es-CO" b="1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Subsidiado 65.3%, Contributivo 29.5%, Ninguno 4.7% y Medicina prepagada 0.6%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57.7% no considera que las entidades prestadoras de salud ofrecen los tratamientos que requieren las personas con discapacidad, el 42.3% opina que si. </a:t>
            </a:r>
          </a:p>
        </p:txBody>
      </p:sp>
    </p:spTree>
    <p:extLst>
      <p:ext uri="{BB962C8B-B14F-4D97-AF65-F5344CB8AC3E}">
        <p14:creationId xmlns:p14="http://schemas.microsoft.com/office/powerpoint/2010/main" val="65089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F25C23-9266-0295-2EDD-92A505F92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0" b="89985" l="9414" r="89996">
                        <a14:foregroundMark x1="8947" y1="47937" x2="9414" y2="39488"/>
                        <a14:foregroundMark x1="9414" y1="39488" x2="9882" y2="37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6" y="158047"/>
            <a:ext cx="1758237" cy="14386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628061" y="1209683"/>
            <a:ext cx="6069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A la pregunta si cuenta con el certificado de discapacidad las personas encuestadas respondieron No un 72.8% y Si un 27.2%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67.9% no considera que en Armenia existan suficientes entidades que ayuden a la rehabilitación de personas en condición de discapacidad el 32.1% si lo considera.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63.7% no considera que la atención sea oportuna al momento de pedir citas con especialistas, el 36.3% si lo considera.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Las personas en condición de discapacidad en el 52.9% consideran que no se les brinda el tratamiento médico adecuado y oportuno, el 47.1% si consideran que es oportuno.</a:t>
            </a:r>
          </a:p>
        </p:txBody>
      </p:sp>
    </p:spTree>
    <p:extLst>
      <p:ext uri="{BB962C8B-B14F-4D97-AF65-F5344CB8AC3E}">
        <p14:creationId xmlns:p14="http://schemas.microsoft.com/office/powerpoint/2010/main" val="247445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F25C23-9266-0295-2EDD-92A505F92A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90" b="89985" l="9414" r="89996">
                        <a14:foregroundMark x1="8947" y1="47937" x2="9414" y2="39488"/>
                        <a14:foregroundMark x1="9414" y1="39488" x2="9882" y2="378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6" y="158047"/>
            <a:ext cx="1758237" cy="14386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628061" y="1209683"/>
            <a:ext cx="60694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66.6% Si encuentra barreras económicas para acceder a servicios y tratamientos que necesita el 33.4% no encuentra barreras.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En cuanto a si recibe apoyo psicosocial para enfrentar desafíos asociados a la discapacidad el 61.4% respondió que no recibe el apoyo y el 38.6% si lo recibe.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55.6% de personas en condición de discapacidad Si tiene dificultades para acceder a servicios de rehabilitación y terapias adecuadas para su situación, el 44.4% No tiene dificultades.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628061" y="1209683"/>
            <a:ext cx="6069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nivel de educación actual de las personas encuestadas se discrimina así: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Primaria 39.4%, Ninguno 21.7%, Secundaria 16.7%, Bachillerato 14.1%, Profesional 3.5%, Técnica 3.1%, </a:t>
            </a:r>
            <a:r>
              <a:rPr lang="es-CO" dirty="0" err="1">
                <a:solidFill>
                  <a:schemeClr val="bg1"/>
                </a:solidFill>
              </a:rPr>
              <a:t>Tecnologica</a:t>
            </a:r>
            <a:r>
              <a:rPr lang="es-CO" dirty="0">
                <a:solidFill>
                  <a:schemeClr val="bg1"/>
                </a:solidFill>
              </a:rPr>
              <a:t> 1.3%, Posgrado 0.3%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75.7% dice que No tiene acceso a servicios educativos inclusivos que se ajusten a sus necesidades y capacidades, el 24.3% Si tiene acceso.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En un 75.7% no se recibe apoyo necesario para participar plenamente en el sistema educativo, el 24.3% si recibe el apoyo.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5910A6-58DE-3191-4130-DD1E31E8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4" y="105103"/>
            <a:ext cx="2434520" cy="1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0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537296" y="1703669"/>
            <a:ext cx="60694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67.8% no recibe el apoyo necesario para el desarrollo de sus habilidades y talentos, el 32.2% si recibe apoyo.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En un 67.7% no reciben apoyo para la gestión de trámites y derechos relacionados con su discapacidad, el 32.3% si recibe apoyo.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En cuanto a si reciben apoyo para la adquisición de ayudas técnicas y dispositivos de asistencia, un 75.5% respondió que no reciben apoyo y el 24.5% restantes que si lo reciben.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B5910A6-58DE-3191-4130-DD1E31E8AB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54" y="105103"/>
            <a:ext cx="2434520" cy="182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537296" y="965005"/>
            <a:ext cx="6069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Para la pregunta </a:t>
            </a:r>
            <a:r>
              <a:rPr lang="es-CO" sz="1800" dirty="0">
                <a:solidFill>
                  <a:schemeClr val="bg1"/>
                </a:solidFill>
              </a:rPr>
              <a:t>¿C</a:t>
            </a:r>
            <a:r>
              <a:rPr lang="es-CO" dirty="0">
                <a:solidFill>
                  <a:schemeClr val="bg1"/>
                </a:solidFill>
              </a:rPr>
              <a:t>ual es su ocupación actual? las respuestas son las siguientes: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No estudia ni trabaja 72.4%, Trabaja 14.9%, Estudia 11.6% Estudia y trabaja 1%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Para el 14.9% las personas que actualmente tienen trabajo, el tipo de contratación es: Informal 9.1%, Independiente 3.5% y Dependiente 2.6%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9.2% Si tuvo dificultades para conseguir un empleo acorde a sus habilidades y capacidades, el 6.8% No las tuvo.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9.1% No se siente discriminado por su condición en el ámbito laboral, el 6.9% Si se siente discriminado.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6509FF-AE77-1277-012D-5322E0046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3" y="498607"/>
            <a:ext cx="1254293" cy="12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53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537296" y="965005"/>
            <a:ext cx="6069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Para la pregunta en que rango se encuentran sus ingresos mensuales las respuestas son: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No cuento con ingresos económicos 61.7%, Menos de un SMLV 19.6%, 1 SMLV 13.2%, 2 SMLV 4.7%, Más de 4 SMLV 0.4% Y 3 </a:t>
            </a:r>
            <a:r>
              <a:rPr lang="es-CO" dirty="0" err="1">
                <a:solidFill>
                  <a:schemeClr val="bg1"/>
                </a:solidFill>
              </a:rPr>
              <a:t>smlv</a:t>
            </a:r>
            <a:r>
              <a:rPr lang="es-CO" dirty="0">
                <a:solidFill>
                  <a:schemeClr val="bg1"/>
                </a:solidFill>
              </a:rPr>
              <a:t> 0.4%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El 69.5% no tiene ninguna persona a su cargo, el 16.9% tiene 1 persona a cargo, el 10% tiene 2 personas a cargo, el 2.9% tiene 3 personas a cargo, el 0.7% tiene 4 o más personas a su cargo.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6509FF-AE77-1277-012D-5322E0046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03" y="498607"/>
            <a:ext cx="1254293" cy="12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38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0817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88391DF-10C4-4A37-B79A-0D0E4393BD3B}"/>
              </a:ext>
            </a:extLst>
          </p:cNvPr>
          <p:cNvSpPr txBox="1"/>
          <p:nvPr/>
        </p:nvSpPr>
        <p:spPr>
          <a:xfrm>
            <a:off x="1537296" y="1732261"/>
            <a:ext cx="60694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bg1"/>
                </a:solidFill>
              </a:rPr>
              <a:t>El 40% de las personas encuestadas en condición de discapacidad viven en Arriendo, el 38.1% habitan en una vivienda familiar y el 21.9% vive en casa propia.</a:t>
            </a:r>
          </a:p>
          <a:p>
            <a:pPr algn="just"/>
            <a:endParaRPr lang="es-CO" dirty="0">
              <a:solidFill>
                <a:schemeClr val="bg1"/>
              </a:solidFill>
            </a:endParaRPr>
          </a:p>
          <a:p>
            <a:pPr algn="just"/>
            <a:r>
              <a:rPr lang="es-CO" dirty="0">
                <a:solidFill>
                  <a:schemeClr val="bg1"/>
                </a:solidFill>
              </a:rPr>
              <a:t>Para la pregunta si la vivienda cumple con las condiciones de accesibilidad necesarias, el 51.2% respondieron que Si y el $8.8% que No.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E72A412-3E8B-40B3-AC8A-1DDD2FBF4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89976" l="9968" r="98559">
                        <a14:foregroundMark x1="24546" y1="31083" x2="34169" y2="16694"/>
                        <a14:foregroundMark x1="34169" y1="16694" x2="34457" y2="16613"/>
                        <a14:foregroundMark x1="34457" y1="17583" x2="42754" y2="34883"/>
                        <a14:foregroundMark x1="42754" y1="34883" x2="42754" y2="34883"/>
                        <a14:foregroundMark x1="33967" y1="14188" x2="44080" y2="36015"/>
                        <a14:foregroundMark x1="32728" y1="21706" x2="34169" y2="73040"/>
                        <a14:foregroundMark x1="29300" y1="28658" x2="21780" y2="38804"/>
                        <a14:foregroundMark x1="17177" y1="51309" x2="16364" y2="53517"/>
                        <a14:foregroundMark x1="17826" y1="49545" x2="17271" y2="51054"/>
                        <a14:foregroundMark x1="21780" y1="38804" x2="17881" y2="49397"/>
                        <a14:foregroundMark x1="19870" y1="59460" x2="20513" y2="60550"/>
                        <a14:foregroundMark x1="16656" y1="54013" x2="19510" y2="58849"/>
                        <a14:foregroundMark x1="16364" y1="53517" x2="16649" y2="54000"/>
                        <a14:foregroundMark x1="20513" y1="60550" x2="27571" y2="50970"/>
                        <a14:foregroundMark x1="27571" y1="50970" x2="33362" y2="52627"/>
                        <a14:foregroundMark x1="33362" y1="52627" x2="40363" y2="62652"/>
                        <a14:foregroundMark x1="40363" y1="62652" x2="45635" y2="49717"/>
                        <a14:foregroundMark x1="45635" y1="49717" x2="41227" y2="46322"/>
                        <a14:foregroundMark x1="41227" y1="46322" x2="41141" y2="39006"/>
                        <a14:foregroundMark x1="24460" y1="60146" x2="25007" y2="70372"/>
                        <a14:foregroundMark x1="25007" y1="70372" x2="29502" y2="71625"/>
                        <a14:foregroundMark x1="22328" y1="65117" x2="21925" y2="59580"/>
                        <a14:foregroundMark x1="22414" y1="44826" x2="22933" y2="54325"/>
                        <a14:foregroundMark x1="90896" y1="64107" x2="97868" y2="75263"/>
                        <a14:foregroundMark x1="97868" y1="75263" x2="94238" y2="83023"/>
                        <a14:foregroundMark x1="94238" y1="83023" x2="90579" y2="83670"/>
                        <a14:foregroundMark x1="98559" y1="63985" x2="98271" y2="82983"/>
                        <a14:foregroundMark x1="35984" y1="73040" x2="42581" y2="63622"/>
                        <a14:foregroundMark x1="42581" y1="63622" x2="43359" y2="59014"/>
                        <a14:foregroundMark x1="39326" y1="41552" x2="38923" y2="49070"/>
                        <a14:foregroundMark x1="25958" y1="41552" x2="26966" y2="51213"/>
                        <a14:foregroundMark x1="26966" y1="51213" x2="26966" y2="51213"/>
                        <a14:foregroundMark x1="21723" y1="49515" x2="23538" y2="60186"/>
                        <a14:foregroundMark x1="23538" y1="60186" x2="30510" y2="65238"/>
                        <a14:foregroundMark x1="24056" y1="72757" x2="22933" y2="65804"/>
                        <a14:foregroundMark x1="27571" y1="61399" x2="28810" y2="55457"/>
                        <a14:foregroundMark x1="36186" y1="59014" x2="37885" y2="68351"/>
                        <a14:foregroundMark x1="37885" y1="68351" x2="37885" y2="68351"/>
                        <a14:foregroundMark x1="38404" y1="72918" x2="43734" y2="71867"/>
                        <a14:foregroundMark x1="43734" y1="71867" x2="43878" y2="64390"/>
                        <a14:foregroundMark x1="43763" y1="47373" x2="43446" y2="39167"/>
                        <a14:foregroundMark x1="43446" y1="39167" x2="43158" y2="38278"/>
                        <a14:foregroundMark x1="21003" y1="69806" x2="21406" y2="47656"/>
                        <a14:foregroundMark x1="31432" y1="17583" x2="33247" y2="13905"/>
                        <a14:backgroundMark x1="7663" y1="28496" x2="24345" y2="10307"/>
                        <a14:backgroundMark x1="24345" y1="10307" x2="38519" y2="6144"/>
                        <a14:backgroundMark x1="38519" y1="6144" x2="64794" y2="29345"/>
                        <a14:backgroundMark x1="18294" y1="54608" x2="19360" y2="45958"/>
                        <a14:backgroundMark x1="19360" y1="45958" x2="19908" y2="45958"/>
                        <a14:backgroundMark x1="17661" y1="50768" x2="19303" y2="54770"/>
                        <a14:backgroundMark x1="19303" y1="57882" x2="18640" y2="50485"/>
                        <a14:backgroundMark x1="18640" y1="50485" x2="18583" y2="50485"/>
                        <a14:backgroundMark x1="16566" y1="54325" x2="19504" y2="43250"/>
                        <a14:backgroundMark x1="19706" y1="59580" x2="19793" y2="57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255" y="3636580"/>
            <a:ext cx="2594348" cy="18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67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963</Words>
  <Application>Microsoft Office PowerPoint</Application>
  <PresentationFormat>Personalizado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María Emperatriz Arias Loaiza</cp:lastModifiedBy>
  <cp:revision>7</cp:revision>
  <dcterms:created xsi:type="dcterms:W3CDTF">2023-11-24T03:40:13Z</dcterms:created>
  <dcterms:modified xsi:type="dcterms:W3CDTF">2023-12-06T12:55:14Z</dcterms:modified>
</cp:coreProperties>
</file>