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99" r:id="rId3"/>
    <p:sldId id="303" r:id="rId4"/>
    <p:sldId id="302" r:id="rId5"/>
    <p:sldId id="448" r:id="rId6"/>
    <p:sldId id="449" r:id="rId7"/>
    <p:sldId id="335" r:id="rId8"/>
    <p:sldId id="266" r:id="rId9"/>
    <p:sldId id="422" r:id="rId10"/>
    <p:sldId id="423" r:id="rId11"/>
    <p:sldId id="424" r:id="rId12"/>
    <p:sldId id="337" r:id="rId13"/>
    <p:sldId id="425" r:id="rId14"/>
    <p:sldId id="339" r:id="rId15"/>
    <p:sldId id="426" r:id="rId16"/>
    <p:sldId id="427" r:id="rId17"/>
    <p:sldId id="342" r:id="rId18"/>
    <p:sldId id="428" r:id="rId19"/>
    <p:sldId id="429" r:id="rId20"/>
    <p:sldId id="345" r:id="rId21"/>
    <p:sldId id="430" r:id="rId22"/>
    <p:sldId id="431" r:id="rId23"/>
    <p:sldId id="346" r:id="rId24"/>
    <p:sldId id="432" r:id="rId25"/>
    <p:sldId id="433" r:id="rId26"/>
    <p:sldId id="347" r:id="rId27"/>
    <p:sldId id="434" r:id="rId28"/>
    <p:sldId id="435" r:id="rId29"/>
    <p:sldId id="350" r:id="rId30"/>
    <p:sldId id="436" r:id="rId31"/>
    <p:sldId id="352" r:id="rId32"/>
    <p:sldId id="437" r:id="rId33"/>
    <p:sldId id="438" r:id="rId34"/>
    <p:sldId id="439" r:id="rId35"/>
    <p:sldId id="357" r:id="rId36"/>
    <p:sldId id="440" r:id="rId37"/>
    <p:sldId id="441" r:id="rId38"/>
    <p:sldId id="360" r:id="rId39"/>
    <p:sldId id="442" r:id="rId40"/>
    <p:sldId id="443" r:id="rId41"/>
    <p:sldId id="444" r:id="rId42"/>
    <p:sldId id="362" r:id="rId43"/>
    <p:sldId id="445" r:id="rId44"/>
    <p:sldId id="450" r:id="rId45"/>
    <p:sldId id="446" r:id="rId46"/>
    <p:sldId id="451" r:id="rId47"/>
    <p:sldId id="453" r:id="rId48"/>
    <p:sldId id="452" r:id="rId49"/>
    <p:sldId id="365" r:id="rId50"/>
    <p:sldId id="366" r:id="rId51"/>
    <p:sldId id="454" r:id="rId52"/>
    <p:sldId id="275" r:id="rId53"/>
  </p:sldIdLst>
  <p:sldSz cx="12160250" cy="6840538"/>
  <p:notesSz cx="7023100" cy="9309100"/>
  <p:defaultTextStyle>
    <a:defPPr>
      <a:defRPr lang="es-CO"/>
    </a:defPPr>
    <a:lvl1pPr algn="l" defTabSz="904875"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2438" indent="4763" algn="l" defTabSz="904875"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04875" indent="9525" algn="l" defTabSz="904875"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57313" indent="14288" algn="l" defTabSz="904875"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09750" indent="19050" algn="l" defTabSz="904875"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5" userDrawn="1">
          <p15:clr>
            <a:srgbClr val="A4A3A4"/>
          </p15:clr>
        </p15:guide>
        <p15:guide id="2" pos="38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C0A"/>
    <a:srgbClr val="FFFF00"/>
    <a:srgbClr val="FFFF66"/>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53" autoAdjust="0"/>
    <p:restoredTop sz="94660"/>
  </p:normalViewPr>
  <p:slideViewPr>
    <p:cSldViewPr>
      <p:cViewPr varScale="1">
        <p:scale>
          <a:sx n="70" d="100"/>
          <a:sy n="70" d="100"/>
        </p:scale>
        <p:origin x="852" y="96"/>
      </p:cViewPr>
      <p:guideLst>
        <p:guide orient="horz" pos="2155"/>
        <p:guide pos="383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709349" y="1368109"/>
            <a:ext cx="10441601" cy="1824143"/>
          </a:xfrm>
          <a:ln>
            <a:noFill/>
          </a:ln>
        </p:spPr>
        <p:txBody>
          <a:bodyPr tIns="0" rIns="18103">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5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17" name="16 Subtítulo"/>
          <p:cNvSpPr>
            <a:spLocks noGrp="1"/>
          </p:cNvSpPr>
          <p:nvPr>
            <p:ph type="subTitle" idx="1"/>
          </p:nvPr>
        </p:nvSpPr>
        <p:spPr>
          <a:xfrm>
            <a:off x="709349" y="3220317"/>
            <a:ext cx="10445654" cy="1748137"/>
          </a:xfrm>
        </p:spPr>
        <p:txBody>
          <a:bodyPr lIns="0" rIns="18103"/>
          <a:lstStyle>
            <a:lvl1pPr marL="0" marR="45258" indent="0" algn="r">
              <a:buNone/>
              <a:defRPr>
                <a:solidFill>
                  <a:schemeClr val="tx1"/>
                </a:solidFill>
              </a:defRPr>
            </a:lvl1pPr>
            <a:lvl2pPr marL="452582" indent="0" algn="ctr">
              <a:buNone/>
            </a:lvl2pPr>
            <a:lvl3pPr marL="905165" indent="0" algn="ctr">
              <a:buNone/>
            </a:lvl3pPr>
            <a:lvl4pPr marL="1357747" indent="0" algn="ctr">
              <a:buNone/>
            </a:lvl4pPr>
            <a:lvl5pPr marL="1810329" indent="0" algn="ctr">
              <a:buNone/>
            </a:lvl5pPr>
            <a:lvl6pPr marL="2262911" indent="0" algn="ctr">
              <a:buNone/>
            </a:lvl6pPr>
            <a:lvl7pPr marL="2715494" indent="0" algn="ctr">
              <a:buNone/>
            </a:lvl7pPr>
            <a:lvl8pPr marL="3168076" indent="0" algn="ctr">
              <a:buNone/>
            </a:lvl8pPr>
            <a:lvl9pPr marL="3620658" indent="0" algn="ctr">
              <a:buNone/>
            </a:lvl9pPr>
          </a:lstStyle>
          <a:p>
            <a:r>
              <a:rPr lang="es-ES" smtClean="0"/>
              <a:t>Haga clic para modificar el estilo de subtítulo del patrón</a:t>
            </a:r>
            <a:endParaRPr lang="en-US"/>
          </a:p>
        </p:txBody>
      </p:sp>
      <p:sp>
        <p:nvSpPr>
          <p:cNvPr id="4" name="29 Marcador de fecha"/>
          <p:cNvSpPr>
            <a:spLocks noGrp="1"/>
          </p:cNvSpPr>
          <p:nvPr>
            <p:ph type="dt" sz="half" idx="10"/>
          </p:nvPr>
        </p:nvSpPr>
        <p:spPr/>
        <p:txBody>
          <a:bodyPr/>
          <a:lstStyle>
            <a:lvl1pPr>
              <a:defRPr/>
            </a:lvl1pPr>
          </a:lstStyle>
          <a:p>
            <a:pPr>
              <a:defRPr/>
            </a:pPr>
            <a:fld id="{CDDFAA12-A62D-4343-AA29-65C9999B1630}" type="datetimeFigureOut">
              <a:rPr lang="es-CO"/>
              <a:pPr>
                <a:defRPr/>
              </a:pPr>
              <a:t>05/12/2019</a:t>
            </a:fld>
            <a:endParaRPr lang="es-CO"/>
          </a:p>
        </p:txBody>
      </p:sp>
      <p:sp>
        <p:nvSpPr>
          <p:cNvPr id="5" name="18 Marcador de pie de página"/>
          <p:cNvSpPr>
            <a:spLocks noGrp="1"/>
          </p:cNvSpPr>
          <p:nvPr>
            <p:ph type="ftr" sz="quarter" idx="11"/>
          </p:nvPr>
        </p:nvSpPr>
        <p:spPr/>
        <p:txBody>
          <a:bodyPr/>
          <a:lstStyle>
            <a:lvl1pPr>
              <a:defRPr/>
            </a:lvl1pPr>
          </a:lstStyle>
          <a:p>
            <a:pPr>
              <a:defRPr/>
            </a:pPr>
            <a:endParaRPr lang="es-CO"/>
          </a:p>
        </p:txBody>
      </p:sp>
      <p:sp>
        <p:nvSpPr>
          <p:cNvPr id="6" name="26 Marcador de número de diapositiva"/>
          <p:cNvSpPr>
            <a:spLocks noGrp="1"/>
          </p:cNvSpPr>
          <p:nvPr>
            <p:ph type="sldNum" sz="quarter" idx="12"/>
          </p:nvPr>
        </p:nvSpPr>
        <p:spPr/>
        <p:txBody>
          <a:bodyPr/>
          <a:lstStyle>
            <a:lvl1pPr>
              <a:defRPr>
                <a:solidFill>
                  <a:srgbClr val="D1EAEE"/>
                </a:solidFill>
              </a:defRPr>
            </a:lvl1pPr>
          </a:lstStyle>
          <a:p>
            <a:pPr>
              <a:defRPr/>
            </a:pPr>
            <a:fld id="{11717609-8744-4E4E-98A6-87D273A39879}" type="slidenum">
              <a:rPr lang="es-CO"/>
              <a:pPr>
                <a:defRPr/>
              </a:pPr>
              <a:t>‹Nº›</a:t>
            </a:fld>
            <a:endParaRPr lang="es-CO"/>
          </a:p>
        </p:txBody>
      </p:sp>
    </p:spTree>
    <p:extLst>
      <p:ext uri="{BB962C8B-B14F-4D97-AF65-F5344CB8AC3E}">
        <p14:creationId xmlns:p14="http://schemas.microsoft.com/office/powerpoint/2010/main" val="42400499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EAE23B32-B0C0-43C1-A505-E4CA1FC7FE44}" type="datetimeFigureOut">
              <a:rPr lang="es-CO"/>
              <a:pPr>
                <a:defRPr/>
              </a:pPr>
              <a:t>05/12/2019</a:t>
            </a:fld>
            <a:endParaRPr lang="es-CO"/>
          </a:p>
        </p:txBody>
      </p:sp>
      <p:sp>
        <p:nvSpPr>
          <p:cNvPr id="5" name="21 Marcador de pie de página"/>
          <p:cNvSpPr>
            <a:spLocks noGrp="1"/>
          </p:cNvSpPr>
          <p:nvPr>
            <p:ph type="ftr" sz="quarter" idx="11"/>
          </p:nvPr>
        </p:nvSpPr>
        <p:spPr/>
        <p:txBody>
          <a:bodyPr/>
          <a:lstStyle>
            <a:lvl1pPr>
              <a:defRPr/>
            </a:lvl1pPr>
          </a:lstStyle>
          <a:p>
            <a:pPr>
              <a:defRPr/>
            </a:pPr>
            <a:endParaRPr lang="es-CO"/>
          </a:p>
        </p:txBody>
      </p:sp>
      <p:sp>
        <p:nvSpPr>
          <p:cNvPr id="6" name="17 Marcador de número de diapositiva"/>
          <p:cNvSpPr>
            <a:spLocks noGrp="1"/>
          </p:cNvSpPr>
          <p:nvPr>
            <p:ph type="sldNum" sz="quarter" idx="12"/>
          </p:nvPr>
        </p:nvSpPr>
        <p:spPr/>
        <p:txBody>
          <a:bodyPr/>
          <a:lstStyle>
            <a:lvl1pPr>
              <a:defRPr/>
            </a:lvl1pPr>
          </a:lstStyle>
          <a:p>
            <a:pPr>
              <a:defRPr/>
            </a:pPr>
            <a:fld id="{4C2E3707-E51A-49E1-9529-D74A91A3316A}" type="slidenum">
              <a:rPr lang="es-CO"/>
              <a:pPr>
                <a:defRPr/>
              </a:pPr>
              <a:t>‹Nº›</a:t>
            </a:fld>
            <a:endParaRPr lang="es-CO"/>
          </a:p>
        </p:txBody>
      </p:sp>
    </p:spTree>
    <p:extLst>
      <p:ext uri="{BB962C8B-B14F-4D97-AF65-F5344CB8AC3E}">
        <p14:creationId xmlns:p14="http://schemas.microsoft.com/office/powerpoint/2010/main" val="207887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16182" y="912074"/>
            <a:ext cx="2736056" cy="519849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608013" y="912074"/>
            <a:ext cx="8005498" cy="519849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77779284-9798-43E5-BFEA-56CA2F5B2F13}" type="datetimeFigureOut">
              <a:rPr lang="es-CO"/>
              <a:pPr>
                <a:defRPr/>
              </a:pPr>
              <a:t>05/12/2019</a:t>
            </a:fld>
            <a:endParaRPr lang="es-CO"/>
          </a:p>
        </p:txBody>
      </p:sp>
      <p:sp>
        <p:nvSpPr>
          <p:cNvPr id="5" name="21 Marcador de pie de página"/>
          <p:cNvSpPr>
            <a:spLocks noGrp="1"/>
          </p:cNvSpPr>
          <p:nvPr>
            <p:ph type="ftr" sz="quarter" idx="11"/>
          </p:nvPr>
        </p:nvSpPr>
        <p:spPr/>
        <p:txBody>
          <a:bodyPr/>
          <a:lstStyle>
            <a:lvl1pPr>
              <a:defRPr/>
            </a:lvl1pPr>
          </a:lstStyle>
          <a:p>
            <a:pPr>
              <a:defRPr/>
            </a:pPr>
            <a:endParaRPr lang="es-CO"/>
          </a:p>
        </p:txBody>
      </p:sp>
      <p:sp>
        <p:nvSpPr>
          <p:cNvPr id="6" name="17 Marcador de número de diapositiva"/>
          <p:cNvSpPr>
            <a:spLocks noGrp="1"/>
          </p:cNvSpPr>
          <p:nvPr>
            <p:ph type="sldNum" sz="quarter" idx="12"/>
          </p:nvPr>
        </p:nvSpPr>
        <p:spPr/>
        <p:txBody>
          <a:bodyPr/>
          <a:lstStyle>
            <a:lvl1pPr>
              <a:defRPr/>
            </a:lvl1pPr>
          </a:lstStyle>
          <a:p>
            <a:pPr>
              <a:defRPr/>
            </a:pPr>
            <a:fld id="{C1EBBAF7-1BFA-451A-92D7-22C278FDD97F}" type="slidenum">
              <a:rPr lang="es-CO"/>
              <a:pPr>
                <a:defRPr/>
              </a:pPr>
              <a:t>‹Nº›</a:t>
            </a:fld>
            <a:endParaRPr lang="es-CO"/>
          </a:p>
        </p:txBody>
      </p:sp>
    </p:spTree>
    <p:extLst>
      <p:ext uri="{BB962C8B-B14F-4D97-AF65-F5344CB8AC3E}">
        <p14:creationId xmlns:p14="http://schemas.microsoft.com/office/powerpoint/2010/main" val="1613185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3A9F573B-1464-4BA0-9E37-FBF059174335}" type="datetimeFigureOut">
              <a:rPr lang="es-CO"/>
              <a:pPr>
                <a:defRPr/>
              </a:pPr>
              <a:t>05/12/2019</a:t>
            </a:fld>
            <a:endParaRPr lang="es-CO"/>
          </a:p>
        </p:txBody>
      </p:sp>
      <p:sp>
        <p:nvSpPr>
          <p:cNvPr id="5" name="21 Marcador de pie de página"/>
          <p:cNvSpPr>
            <a:spLocks noGrp="1"/>
          </p:cNvSpPr>
          <p:nvPr>
            <p:ph type="ftr" sz="quarter" idx="11"/>
          </p:nvPr>
        </p:nvSpPr>
        <p:spPr/>
        <p:txBody>
          <a:bodyPr/>
          <a:lstStyle>
            <a:lvl1pPr>
              <a:defRPr/>
            </a:lvl1pPr>
          </a:lstStyle>
          <a:p>
            <a:pPr>
              <a:defRPr/>
            </a:pPr>
            <a:endParaRPr lang="es-CO"/>
          </a:p>
        </p:txBody>
      </p:sp>
      <p:sp>
        <p:nvSpPr>
          <p:cNvPr id="6" name="17 Marcador de número de diapositiva"/>
          <p:cNvSpPr>
            <a:spLocks noGrp="1"/>
          </p:cNvSpPr>
          <p:nvPr>
            <p:ph type="sldNum" sz="quarter" idx="12"/>
          </p:nvPr>
        </p:nvSpPr>
        <p:spPr/>
        <p:txBody>
          <a:bodyPr/>
          <a:lstStyle>
            <a:lvl1pPr>
              <a:defRPr/>
            </a:lvl1pPr>
          </a:lstStyle>
          <a:p>
            <a:pPr>
              <a:defRPr/>
            </a:pPr>
            <a:fld id="{C6845CA6-11F5-4361-BB85-9176433B0502}" type="slidenum">
              <a:rPr lang="es-CO"/>
              <a:pPr>
                <a:defRPr/>
              </a:pPr>
              <a:t>‹Nº›</a:t>
            </a:fld>
            <a:endParaRPr lang="es-CO"/>
          </a:p>
        </p:txBody>
      </p:sp>
    </p:spTree>
    <p:extLst>
      <p:ext uri="{BB962C8B-B14F-4D97-AF65-F5344CB8AC3E}">
        <p14:creationId xmlns:p14="http://schemas.microsoft.com/office/powerpoint/2010/main" val="321642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05294" y="1313384"/>
            <a:ext cx="10336212" cy="1358987"/>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5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05294" y="2697777"/>
            <a:ext cx="10336212" cy="1505868"/>
          </a:xfrm>
        </p:spPr>
        <p:txBody>
          <a:bodyPr lIns="45258" rIns="45258"/>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137DA09-1337-4F0B-A33F-19607A8E4096}" type="datetimeFigureOut">
              <a:rPr lang="es-CO"/>
              <a:pPr>
                <a:defRPr/>
              </a:pPr>
              <a:t>05/12/2019</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solidFill>
                  <a:srgbClr val="D1EAEE"/>
                </a:solidFill>
              </a:defRPr>
            </a:lvl1pPr>
          </a:lstStyle>
          <a:p>
            <a:pPr>
              <a:defRPr/>
            </a:pPr>
            <a:fld id="{E03012EB-4541-4FCA-BC86-7E2C0A4D126D}" type="slidenum">
              <a:rPr lang="es-CO"/>
              <a:pPr>
                <a:defRPr/>
              </a:pPr>
              <a:t>‹Nº›</a:t>
            </a:fld>
            <a:endParaRPr lang="es-CO"/>
          </a:p>
        </p:txBody>
      </p:sp>
    </p:spTree>
    <p:extLst>
      <p:ext uri="{BB962C8B-B14F-4D97-AF65-F5344CB8AC3E}">
        <p14:creationId xmlns:p14="http://schemas.microsoft.com/office/powerpoint/2010/main" val="24088543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8013" y="702295"/>
            <a:ext cx="10944226" cy="1140090"/>
          </a:xfr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608013" y="1915196"/>
            <a:ext cx="5370777" cy="4423548"/>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6181461" y="1915196"/>
            <a:ext cx="5370777" cy="4423548"/>
          </a:xfrm>
        </p:spPr>
        <p:txBody>
          <a:bodyPr/>
          <a:lstStyle>
            <a:lvl1pPr>
              <a:defRPr sz="26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F861B3E6-ACD4-459D-9B42-337FB2EECDBF}" type="datetimeFigureOut">
              <a:rPr lang="es-CO"/>
              <a:pPr>
                <a:defRPr/>
              </a:pPr>
              <a:t>05/12/2019</a:t>
            </a:fld>
            <a:endParaRPr lang="es-CO"/>
          </a:p>
        </p:txBody>
      </p:sp>
      <p:sp>
        <p:nvSpPr>
          <p:cNvPr id="6" name="21 Marcador de pie de página"/>
          <p:cNvSpPr>
            <a:spLocks noGrp="1"/>
          </p:cNvSpPr>
          <p:nvPr>
            <p:ph type="ftr" sz="quarter" idx="11"/>
          </p:nvPr>
        </p:nvSpPr>
        <p:spPr/>
        <p:txBody>
          <a:bodyPr/>
          <a:lstStyle>
            <a:lvl1pPr>
              <a:defRPr/>
            </a:lvl1pPr>
          </a:lstStyle>
          <a:p>
            <a:pPr>
              <a:defRPr/>
            </a:pPr>
            <a:endParaRPr lang="es-CO"/>
          </a:p>
        </p:txBody>
      </p:sp>
      <p:sp>
        <p:nvSpPr>
          <p:cNvPr id="7" name="17 Marcador de número de diapositiva"/>
          <p:cNvSpPr>
            <a:spLocks noGrp="1"/>
          </p:cNvSpPr>
          <p:nvPr>
            <p:ph type="sldNum" sz="quarter" idx="12"/>
          </p:nvPr>
        </p:nvSpPr>
        <p:spPr/>
        <p:txBody>
          <a:bodyPr/>
          <a:lstStyle>
            <a:lvl1pPr>
              <a:defRPr/>
            </a:lvl1pPr>
          </a:lstStyle>
          <a:p>
            <a:pPr>
              <a:defRPr/>
            </a:pPr>
            <a:fld id="{2BC3BFC8-1A79-4DBA-A197-9054021A1A66}" type="slidenum">
              <a:rPr lang="es-CO"/>
              <a:pPr>
                <a:defRPr/>
              </a:pPr>
              <a:t>‹Nº›</a:t>
            </a:fld>
            <a:endParaRPr lang="es-CO"/>
          </a:p>
        </p:txBody>
      </p:sp>
    </p:spTree>
    <p:extLst>
      <p:ext uri="{BB962C8B-B14F-4D97-AF65-F5344CB8AC3E}">
        <p14:creationId xmlns:p14="http://schemas.microsoft.com/office/powerpoint/2010/main" val="94281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8013" y="702295"/>
            <a:ext cx="10944226" cy="114009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08012" y="1850525"/>
            <a:ext cx="5372889" cy="657673"/>
          </a:xfrm>
        </p:spPr>
        <p:txBody>
          <a:bodyPr lIns="45258" tIns="0" rIns="45258"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texto"/>
          <p:cNvSpPr>
            <a:spLocks noGrp="1"/>
          </p:cNvSpPr>
          <p:nvPr>
            <p:ph type="body" sz="half" idx="3"/>
          </p:nvPr>
        </p:nvSpPr>
        <p:spPr>
          <a:xfrm>
            <a:off x="6177239" y="1855022"/>
            <a:ext cx="5374999" cy="653176"/>
          </a:xfrm>
        </p:spPr>
        <p:txBody>
          <a:bodyPr lIns="45258" tIns="0" rIns="45258"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4 Marcador de contenido"/>
          <p:cNvSpPr>
            <a:spLocks noGrp="1"/>
          </p:cNvSpPr>
          <p:nvPr>
            <p:ph sz="quarter" idx="2"/>
          </p:nvPr>
        </p:nvSpPr>
        <p:spPr>
          <a:xfrm>
            <a:off x="608012" y="2508197"/>
            <a:ext cx="5372889" cy="3835928"/>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6177239" y="2508197"/>
            <a:ext cx="5374999" cy="3835928"/>
          </a:xfrm>
        </p:spPr>
        <p:txBody>
          <a:bodyPr tIns="0"/>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9 Marcador de fecha"/>
          <p:cNvSpPr>
            <a:spLocks noGrp="1"/>
          </p:cNvSpPr>
          <p:nvPr>
            <p:ph type="dt" sz="half" idx="10"/>
          </p:nvPr>
        </p:nvSpPr>
        <p:spPr/>
        <p:txBody>
          <a:bodyPr/>
          <a:lstStyle>
            <a:lvl1pPr>
              <a:defRPr/>
            </a:lvl1pPr>
          </a:lstStyle>
          <a:p>
            <a:pPr>
              <a:defRPr/>
            </a:pPr>
            <a:fld id="{9785AF4C-CCC4-4788-AA22-DF939078EDB5}" type="datetimeFigureOut">
              <a:rPr lang="es-CO"/>
              <a:pPr>
                <a:defRPr/>
              </a:pPr>
              <a:t>05/12/2019</a:t>
            </a:fld>
            <a:endParaRPr lang="es-CO"/>
          </a:p>
        </p:txBody>
      </p:sp>
      <p:sp>
        <p:nvSpPr>
          <p:cNvPr id="8" name="21 Marcador de pie de página"/>
          <p:cNvSpPr>
            <a:spLocks noGrp="1"/>
          </p:cNvSpPr>
          <p:nvPr>
            <p:ph type="ftr" sz="quarter" idx="11"/>
          </p:nvPr>
        </p:nvSpPr>
        <p:spPr/>
        <p:txBody>
          <a:bodyPr/>
          <a:lstStyle>
            <a:lvl1pPr>
              <a:defRPr/>
            </a:lvl1pPr>
          </a:lstStyle>
          <a:p>
            <a:pPr>
              <a:defRPr/>
            </a:pPr>
            <a:endParaRPr lang="es-CO"/>
          </a:p>
        </p:txBody>
      </p:sp>
      <p:sp>
        <p:nvSpPr>
          <p:cNvPr id="9" name="17 Marcador de número de diapositiva"/>
          <p:cNvSpPr>
            <a:spLocks noGrp="1"/>
          </p:cNvSpPr>
          <p:nvPr>
            <p:ph type="sldNum" sz="quarter" idx="12"/>
          </p:nvPr>
        </p:nvSpPr>
        <p:spPr/>
        <p:txBody>
          <a:bodyPr/>
          <a:lstStyle>
            <a:lvl1pPr>
              <a:defRPr/>
            </a:lvl1pPr>
          </a:lstStyle>
          <a:p>
            <a:pPr>
              <a:defRPr/>
            </a:pPr>
            <a:fld id="{1547AF82-CBB1-40AF-9E6F-EEE1C43E5A9A}" type="slidenum">
              <a:rPr lang="es-CO"/>
              <a:pPr>
                <a:defRPr/>
              </a:pPr>
              <a:t>‹Nº›</a:t>
            </a:fld>
            <a:endParaRPr lang="es-CO"/>
          </a:p>
        </p:txBody>
      </p:sp>
    </p:spTree>
    <p:extLst>
      <p:ext uri="{BB962C8B-B14F-4D97-AF65-F5344CB8AC3E}">
        <p14:creationId xmlns:p14="http://schemas.microsoft.com/office/powerpoint/2010/main" val="1742788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8012" y="702295"/>
            <a:ext cx="11045561" cy="114009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9 Marcador de fecha"/>
          <p:cNvSpPr>
            <a:spLocks noGrp="1"/>
          </p:cNvSpPr>
          <p:nvPr>
            <p:ph type="dt" sz="half" idx="10"/>
          </p:nvPr>
        </p:nvSpPr>
        <p:spPr/>
        <p:txBody>
          <a:bodyPr/>
          <a:lstStyle>
            <a:lvl1pPr>
              <a:defRPr/>
            </a:lvl1pPr>
          </a:lstStyle>
          <a:p>
            <a:pPr>
              <a:defRPr/>
            </a:pPr>
            <a:fld id="{1FAA7B68-7BC0-4647-8CF5-C21C6C6C077E}" type="datetimeFigureOut">
              <a:rPr lang="es-CO"/>
              <a:pPr>
                <a:defRPr/>
              </a:pPr>
              <a:t>05/12/2019</a:t>
            </a:fld>
            <a:endParaRPr lang="es-CO"/>
          </a:p>
        </p:txBody>
      </p:sp>
      <p:sp>
        <p:nvSpPr>
          <p:cNvPr id="4" name="21 Marcador de pie de página"/>
          <p:cNvSpPr>
            <a:spLocks noGrp="1"/>
          </p:cNvSpPr>
          <p:nvPr>
            <p:ph type="ftr" sz="quarter" idx="11"/>
          </p:nvPr>
        </p:nvSpPr>
        <p:spPr/>
        <p:txBody>
          <a:bodyPr/>
          <a:lstStyle>
            <a:lvl1pPr>
              <a:defRPr/>
            </a:lvl1pPr>
          </a:lstStyle>
          <a:p>
            <a:pPr>
              <a:defRPr/>
            </a:pPr>
            <a:endParaRPr lang="es-CO"/>
          </a:p>
        </p:txBody>
      </p:sp>
      <p:sp>
        <p:nvSpPr>
          <p:cNvPr id="5" name="17 Marcador de número de diapositiva"/>
          <p:cNvSpPr>
            <a:spLocks noGrp="1"/>
          </p:cNvSpPr>
          <p:nvPr>
            <p:ph type="sldNum" sz="quarter" idx="12"/>
          </p:nvPr>
        </p:nvSpPr>
        <p:spPr/>
        <p:txBody>
          <a:bodyPr/>
          <a:lstStyle>
            <a:lvl1pPr>
              <a:defRPr/>
            </a:lvl1pPr>
          </a:lstStyle>
          <a:p>
            <a:pPr>
              <a:defRPr/>
            </a:pPr>
            <a:fld id="{AE1295FD-F62F-43E6-B96C-36057AC983D5}" type="slidenum">
              <a:rPr lang="es-CO"/>
              <a:pPr>
                <a:defRPr/>
              </a:pPr>
              <a:t>‹Nº›</a:t>
            </a:fld>
            <a:endParaRPr lang="es-CO"/>
          </a:p>
        </p:txBody>
      </p:sp>
    </p:spTree>
    <p:extLst>
      <p:ext uri="{BB962C8B-B14F-4D97-AF65-F5344CB8AC3E}">
        <p14:creationId xmlns:p14="http://schemas.microsoft.com/office/powerpoint/2010/main" val="1843312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11A6D50C-CB88-48B6-997E-1DDF010DAD64}" type="datetimeFigureOut">
              <a:rPr lang="es-CO"/>
              <a:pPr>
                <a:defRPr/>
              </a:pPr>
              <a:t>05/12/2019</a:t>
            </a:fld>
            <a:endParaRPr lang="es-CO"/>
          </a:p>
        </p:txBody>
      </p:sp>
      <p:sp>
        <p:nvSpPr>
          <p:cNvPr id="3" name="21 Marcador de pie de página"/>
          <p:cNvSpPr>
            <a:spLocks noGrp="1"/>
          </p:cNvSpPr>
          <p:nvPr>
            <p:ph type="ftr" sz="quarter" idx="11"/>
          </p:nvPr>
        </p:nvSpPr>
        <p:spPr/>
        <p:txBody>
          <a:bodyPr/>
          <a:lstStyle>
            <a:lvl1pPr>
              <a:defRPr/>
            </a:lvl1pPr>
          </a:lstStyle>
          <a:p>
            <a:pPr>
              <a:defRPr/>
            </a:pPr>
            <a:endParaRPr lang="es-CO"/>
          </a:p>
        </p:txBody>
      </p:sp>
      <p:sp>
        <p:nvSpPr>
          <p:cNvPr id="4" name="17 Marcador de número de diapositiva"/>
          <p:cNvSpPr>
            <a:spLocks noGrp="1"/>
          </p:cNvSpPr>
          <p:nvPr>
            <p:ph type="sldNum" sz="quarter" idx="12"/>
          </p:nvPr>
        </p:nvSpPr>
        <p:spPr/>
        <p:txBody>
          <a:bodyPr/>
          <a:lstStyle>
            <a:lvl1pPr>
              <a:defRPr/>
            </a:lvl1pPr>
          </a:lstStyle>
          <a:p>
            <a:pPr>
              <a:defRPr/>
            </a:pPr>
            <a:fld id="{BCF31FC2-3D81-4DF0-B733-F558AC3B5E20}" type="slidenum">
              <a:rPr lang="es-CO"/>
              <a:pPr>
                <a:defRPr/>
              </a:pPr>
              <a:t>‹Nº›</a:t>
            </a:fld>
            <a:endParaRPr lang="es-CO"/>
          </a:p>
        </p:txBody>
      </p:sp>
    </p:spTree>
    <p:extLst>
      <p:ext uri="{BB962C8B-B14F-4D97-AF65-F5344CB8AC3E}">
        <p14:creationId xmlns:p14="http://schemas.microsoft.com/office/powerpoint/2010/main" val="303688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2018" y="513043"/>
            <a:ext cx="3648076" cy="1159091"/>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912018" y="1672132"/>
            <a:ext cx="3648076" cy="4560359"/>
          </a:xfrm>
        </p:spPr>
        <p:txBody>
          <a:bodyPr lIns="18103" rIns="18103"/>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s-ES" smtClean="0"/>
              <a:t>Haga clic para modificar el estilo de texto del patrón</a:t>
            </a:r>
          </a:p>
        </p:txBody>
      </p:sp>
      <p:sp>
        <p:nvSpPr>
          <p:cNvPr id="4" name="3 Marcador de contenido"/>
          <p:cNvSpPr>
            <a:spLocks noGrp="1"/>
          </p:cNvSpPr>
          <p:nvPr>
            <p:ph sz="half" idx="1"/>
          </p:nvPr>
        </p:nvSpPr>
        <p:spPr>
          <a:xfrm>
            <a:off x="4754321" y="1672132"/>
            <a:ext cx="6797918" cy="4560359"/>
          </a:xfrm>
        </p:spPr>
        <p:txBody>
          <a:bodyPr tIns="0"/>
          <a:lstStyle>
            <a:lvl1pPr>
              <a:defRPr sz="2800"/>
            </a:lvl1pPr>
            <a:lvl2pPr>
              <a:defRPr sz="2600"/>
            </a:lvl2pPr>
            <a:lvl3pPr>
              <a:defRPr sz="2400"/>
            </a:lvl3pPr>
            <a:lvl4pPr>
              <a:defRPr sz="20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9 Marcador de fecha"/>
          <p:cNvSpPr>
            <a:spLocks noGrp="1"/>
          </p:cNvSpPr>
          <p:nvPr>
            <p:ph type="dt" sz="half" idx="10"/>
          </p:nvPr>
        </p:nvSpPr>
        <p:spPr/>
        <p:txBody>
          <a:bodyPr/>
          <a:lstStyle>
            <a:lvl1pPr>
              <a:defRPr/>
            </a:lvl1pPr>
          </a:lstStyle>
          <a:p>
            <a:pPr>
              <a:defRPr/>
            </a:pPr>
            <a:fld id="{0B8659C5-8942-4BEB-B93C-2FE9CCCEA480}" type="datetimeFigureOut">
              <a:rPr lang="es-CO"/>
              <a:pPr>
                <a:defRPr/>
              </a:pPr>
              <a:t>05/12/2019</a:t>
            </a:fld>
            <a:endParaRPr lang="es-CO"/>
          </a:p>
        </p:txBody>
      </p:sp>
      <p:sp>
        <p:nvSpPr>
          <p:cNvPr id="6" name="21 Marcador de pie de página"/>
          <p:cNvSpPr>
            <a:spLocks noGrp="1"/>
          </p:cNvSpPr>
          <p:nvPr>
            <p:ph type="ftr" sz="quarter" idx="11"/>
          </p:nvPr>
        </p:nvSpPr>
        <p:spPr/>
        <p:txBody>
          <a:bodyPr/>
          <a:lstStyle>
            <a:lvl1pPr>
              <a:defRPr/>
            </a:lvl1pPr>
          </a:lstStyle>
          <a:p>
            <a:pPr>
              <a:defRPr/>
            </a:pPr>
            <a:endParaRPr lang="es-CO"/>
          </a:p>
        </p:txBody>
      </p:sp>
      <p:sp>
        <p:nvSpPr>
          <p:cNvPr id="7" name="17 Marcador de número de diapositiva"/>
          <p:cNvSpPr>
            <a:spLocks noGrp="1"/>
          </p:cNvSpPr>
          <p:nvPr>
            <p:ph type="sldNum" sz="quarter" idx="12"/>
          </p:nvPr>
        </p:nvSpPr>
        <p:spPr/>
        <p:txBody>
          <a:bodyPr/>
          <a:lstStyle>
            <a:lvl1pPr>
              <a:defRPr/>
            </a:lvl1pPr>
          </a:lstStyle>
          <a:p>
            <a:pPr>
              <a:defRPr/>
            </a:pPr>
            <a:fld id="{A290411C-533B-49DE-86AC-8E37E0FA7B1A}" type="slidenum">
              <a:rPr lang="es-CO"/>
              <a:pPr>
                <a:defRPr/>
              </a:pPr>
              <a:t>‹Nº›</a:t>
            </a:fld>
            <a:endParaRPr lang="es-CO"/>
          </a:p>
        </p:txBody>
      </p:sp>
    </p:spTree>
    <p:extLst>
      <p:ext uri="{BB962C8B-B14F-4D97-AF65-F5344CB8AC3E}">
        <p14:creationId xmlns:p14="http://schemas.microsoft.com/office/powerpoint/2010/main" val="220205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3 Recortar y redondear rectángulo de esquina sencilla"/>
          <p:cNvSpPr/>
          <p:nvPr/>
        </p:nvSpPr>
        <p:spPr>
          <a:xfrm rot="420000" flipV="1">
            <a:off x="4209978" y="1104901"/>
            <a:ext cx="6991608" cy="4105275"/>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lIns="90516" tIns="45258" rIns="90516" bIns="45258" anchor="ctr"/>
          <a:lstStyle/>
          <a:p>
            <a:pPr algn="ctr" defTabSz="905165" eaLnBrk="1" fontAlgn="auto" hangingPunct="1">
              <a:spcBef>
                <a:spcPts val="0"/>
              </a:spcBef>
              <a:spcAft>
                <a:spcPts val="0"/>
              </a:spcAft>
              <a:defRPr/>
            </a:pPr>
            <a:endParaRPr lang="en-US"/>
          </a:p>
        </p:txBody>
      </p:sp>
      <p:sp>
        <p:nvSpPr>
          <p:cNvPr id="6" name="14 Triángulo rectángulo"/>
          <p:cNvSpPr/>
          <p:nvPr/>
        </p:nvSpPr>
        <p:spPr>
          <a:xfrm rot="420000" flipV="1">
            <a:off x="10643973" y="5346700"/>
            <a:ext cx="208032" cy="15398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lIns="90516" tIns="45258" rIns="90516" bIns="45258" anchor="ctr"/>
          <a:lstStyle/>
          <a:p>
            <a:pPr algn="ctr" defTabSz="905165" eaLnBrk="1" fontAlgn="auto" hangingPunct="1">
              <a:spcBef>
                <a:spcPts val="0"/>
              </a:spcBef>
              <a:spcAft>
                <a:spcPts val="0"/>
              </a:spcAft>
              <a:defRPr/>
            </a:pPr>
            <a:endParaRPr lang="en-US"/>
          </a:p>
        </p:txBody>
      </p:sp>
      <p:sp>
        <p:nvSpPr>
          <p:cNvPr id="7" name="15 Forma libre"/>
          <p:cNvSpPr>
            <a:spLocks/>
          </p:cNvSpPr>
          <p:nvPr/>
        </p:nvSpPr>
        <p:spPr bwMode="auto">
          <a:xfrm flipV="1">
            <a:off x="-12867" y="5802314"/>
            <a:ext cx="12185986" cy="103822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0516" tIns="45258" rIns="90516" bIns="45258"/>
          <a:lstStyle/>
          <a:p>
            <a:pPr defTabSz="905165" eaLnBrk="1" fontAlgn="auto" hangingPunct="1">
              <a:spcBef>
                <a:spcPts val="0"/>
              </a:spcBef>
              <a:spcAft>
                <a:spcPts val="0"/>
              </a:spcAft>
              <a:defRPr/>
            </a:pPr>
            <a:endParaRPr lang="en-US" dirty="0">
              <a:latin typeface="+mn-lt"/>
              <a:cs typeface="+mn-cs"/>
            </a:endParaRPr>
          </a:p>
        </p:txBody>
      </p:sp>
      <p:sp>
        <p:nvSpPr>
          <p:cNvPr id="8" name="16 Forma libre"/>
          <p:cNvSpPr>
            <a:spLocks/>
          </p:cNvSpPr>
          <p:nvPr/>
        </p:nvSpPr>
        <p:spPr bwMode="auto">
          <a:xfrm flipV="1">
            <a:off x="5827056" y="6203950"/>
            <a:ext cx="6333195" cy="63658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0516" tIns="45258" rIns="90516" bIns="45258"/>
          <a:lstStyle/>
          <a:p>
            <a:pPr defTabSz="905165" eaLnBrk="1" fontAlgn="auto" hangingPunct="1">
              <a:spcBef>
                <a:spcPts val="0"/>
              </a:spcBef>
              <a:spcAft>
                <a:spcPts val="0"/>
              </a:spcAft>
              <a:defRPr/>
            </a:pPr>
            <a:endParaRPr lang="en-US" dirty="0">
              <a:latin typeface="+mn-lt"/>
              <a:cs typeface="+mn-cs"/>
            </a:endParaRPr>
          </a:p>
        </p:txBody>
      </p:sp>
      <p:sp>
        <p:nvSpPr>
          <p:cNvPr id="2" name="1 Título"/>
          <p:cNvSpPr>
            <a:spLocks noGrp="1"/>
          </p:cNvSpPr>
          <p:nvPr>
            <p:ph type="title"/>
          </p:nvPr>
        </p:nvSpPr>
        <p:spPr>
          <a:xfrm>
            <a:off x="810683" y="1174001"/>
            <a:ext cx="2942780" cy="1578591"/>
          </a:xfrm>
        </p:spPr>
        <p:txBody>
          <a:bodyPr lIns="45258" rIns="45258" bIns="45258"/>
          <a:lstStyle>
            <a:lvl1pPr algn="l">
              <a:buNone/>
              <a:defRPr sz="2000" b="1">
                <a:solidFill>
                  <a:schemeClr val="tx2"/>
                </a:solidFill>
              </a:defRPr>
            </a:lvl1pPr>
          </a:lstStyle>
          <a:p>
            <a:r>
              <a:rPr lang="es-ES" smtClean="0"/>
              <a:t>Haga clic para modificar el estilo de título del patrón</a:t>
            </a:r>
            <a:endParaRPr lang="en-US"/>
          </a:p>
        </p:txBody>
      </p:sp>
      <p:sp>
        <p:nvSpPr>
          <p:cNvPr id="4" name="3 Marcador de texto"/>
          <p:cNvSpPr>
            <a:spLocks noGrp="1"/>
          </p:cNvSpPr>
          <p:nvPr>
            <p:ph type="body" sz="half" idx="2"/>
          </p:nvPr>
        </p:nvSpPr>
        <p:spPr>
          <a:xfrm>
            <a:off x="810683" y="2821583"/>
            <a:ext cx="2938727" cy="2173771"/>
          </a:xfrm>
        </p:spPr>
        <p:txBody>
          <a:bodyPr lIns="63362" rIns="45258"/>
          <a:lstStyle>
            <a:lvl1pPr marL="0" indent="0" algn="l">
              <a:spcBef>
                <a:spcPts val="247"/>
              </a:spcBef>
              <a:buFontTx/>
              <a:buNone/>
              <a:defRPr sz="13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3" name="2 Marcador de posición de imagen"/>
          <p:cNvSpPr>
            <a:spLocks noGrp="1"/>
          </p:cNvSpPr>
          <p:nvPr>
            <p:ph type="pic" idx="1"/>
          </p:nvPr>
        </p:nvSpPr>
        <p:spPr>
          <a:xfrm rot="420000">
            <a:off x="4635621" y="1196463"/>
            <a:ext cx="6140926" cy="3921908"/>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4 Marcador de fecha"/>
          <p:cNvSpPr>
            <a:spLocks noGrp="1"/>
          </p:cNvSpPr>
          <p:nvPr>
            <p:ph type="dt" sz="half" idx="10"/>
          </p:nvPr>
        </p:nvSpPr>
        <p:spPr/>
        <p:txBody>
          <a:bodyPr/>
          <a:lstStyle>
            <a:lvl1pPr>
              <a:defRPr/>
            </a:lvl1pPr>
          </a:lstStyle>
          <a:p>
            <a:pPr>
              <a:defRPr/>
            </a:pPr>
            <a:fld id="{6A9DB1C8-F291-4670-8E12-3754E250B989}" type="datetimeFigureOut">
              <a:rPr lang="es-CO"/>
              <a:pPr>
                <a:defRPr/>
              </a:pPr>
              <a:t>05/12/2019</a:t>
            </a:fld>
            <a:endParaRPr lang="es-CO"/>
          </a:p>
        </p:txBody>
      </p:sp>
      <p:sp>
        <p:nvSpPr>
          <p:cNvPr id="10" name="5 Marcador de pie de página"/>
          <p:cNvSpPr>
            <a:spLocks noGrp="1"/>
          </p:cNvSpPr>
          <p:nvPr>
            <p:ph type="ftr" sz="quarter" idx="11"/>
          </p:nvPr>
        </p:nvSpPr>
        <p:spPr/>
        <p:txBody>
          <a:bodyPr/>
          <a:lstStyle>
            <a:lvl1pPr>
              <a:defRPr/>
            </a:lvl1pPr>
          </a:lstStyle>
          <a:p>
            <a:pPr>
              <a:defRPr/>
            </a:pPr>
            <a:endParaRPr lang="es-CO"/>
          </a:p>
        </p:txBody>
      </p:sp>
      <p:sp>
        <p:nvSpPr>
          <p:cNvPr id="11" name="6 Marcador de número de diapositiva"/>
          <p:cNvSpPr>
            <a:spLocks noGrp="1"/>
          </p:cNvSpPr>
          <p:nvPr>
            <p:ph type="sldNum" sz="quarter" idx="12"/>
          </p:nvPr>
        </p:nvSpPr>
        <p:spPr>
          <a:xfrm>
            <a:off x="10742628" y="6340475"/>
            <a:ext cx="810683" cy="363538"/>
          </a:xfrm>
        </p:spPr>
        <p:txBody>
          <a:bodyPr/>
          <a:lstStyle>
            <a:lvl1pPr>
              <a:defRPr/>
            </a:lvl1pPr>
          </a:lstStyle>
          <a:p>
            <a:pPr>
              <a:defRPr/>
            </a:pPr>
            <a:fld id="{21B01F35-D5F0-4B2B-8460-8D8A5C7B6692}" type="slidenum">
              <a:rPr lang="es-CO"/>
              <a:pPr>
                <a:defRPr/>
              </a:pPr>
              <a:t>‹Nº›</a:t>
            </a:fld>
            <a:endParaRPr lang="es-CO"/>
          </a:p>
        </p:txBody>
      </p:sp>
    </p:spTree>
    <p:extLst>
      <p:ext uri="{BB962C8B-B14F-4D97-AF65-F5344CB8AC3E}">
        <p14:creationId xmlns:p14="http://schemas.microsoft.com/office/powerpoint/2010/main" val="290500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12867" y="-6350"/>
            <a:ext cx="12185986" cy="103822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90516" tIns="45258" rIns="90516" bIns="45258"/>
          <a:lstStyle/>
          <a:p>
            <a:pPr defTabSz="905165" eaLnBrk="1" fontAlgn="auto" hangingPunct="1">
              <a:spcBef>
                <a:spcPts val="0"/>
              </a:spcBef>
              <a:spcAft>
                <a:spcPts val="0"/>
              </a:spcAft>
              <a:defRPr/>
            </a:pPr>
            <a:endParaRPr lang="en-US" dirty="0">
              <a:latin typeface="+mn-lt"/>
              <a:cs typeface="+mn-cs"/>
            </a:endParaRPr>
          </a:p>
        </p:txBody>
      </p:sp>
      <p:sp>
        <p:nvSpPr>
          <p:cNvPr id="8" name="7 Forma libre"/>
          <p:cNvSpPr>
            <a:spLocks/>
          </p:cNvSpPr>
          <p:nvPr/>
        </p:nvSpPr>
        <p:spPr bwMode="auto">
          <a:xfrm>
            <a:off x="5827056" y="-6350"/>
            <a:ext cx="6333195" cy="63500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90516" tIns="45258" rIns="90516" bIns="45258"/>
          <a:lstStyle/>
          <a:p>
            <a:pPr defTabSz="905165" eaLnBrk="1" fontAlgn="auto" hangingPunct="1">
              <a:spcBef>
                <a:spcPts val="0"/>
              </a:spcBef>
              <a:spcAft>
                <a:spcPts val="0"/>
              </a:spcAft>
              <a:defRPr/>
            </a:pPr>
            <a:endParaRPr lang="en-US" dirty="0">
              <a:latin typeface="+mn-lt"/>
              <a:cs typeface="+mn-cs"/>
            </a:endParaRPr>
          </a:p>
        </p:txBody>
      </p:sp>
      <p:sp>
        <p:nvSpPr>
          <p:cNvPr id="1028" name="8 Marcador de título"/>
          <p:cNvSpPr>
            <a:spLocks noGrp="1"/>
          </p:cNvSpPr>
          <p:nvPr>
            <p:ph type="title"/>
          </p:nvPr>
        </p:nvSpPr>
        <p:spPr bwMode="auto">
          <a:xfrm>
            <a:off x="606941" y="701676"/>
            <a:ext cx="1094637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258" rIns="0" bIns="0" numCol="1" anchor="b" anchorCtr="0" compatLnSpc="1">
            <a:prstTxWarp prst="textNoShape">
              <a:avLst/>
            </a:prstTxWarp>
          </a:bodyPr>
          <a:lstStyle/>
          <a:p>
            <a:pPr lvl="0"/>
            <a:r>
              <a:rPr lang="es-ES" altLang="es-CO" smtClean="0"/>
              <a:t>Haga clic para modificar el estilo de título del patrón</a:t>
            </a:r>
            <a:endParaRPr lang="en-US" altLang="es-CO" smtClean="0"/>
          </a:p>
        </p:txBody>
      </p:sp>
      <p:sp>
        <p:nvSpPr>
          <p:cNvPr id="1029" name="29 Marcador de texto"/>
          <p:cNvSpPr>
            <a:spLocks noGrp="1"/>
          </p:cNvSpPr>
          <p:nvPr>
            <p:ph type="body" idx="1"/>
          </p:nvPr>
        </p:nvSpPr>
        <p:spPr bwMode="auto">
          <a:xfrm>
            <a:off x="606941" y="1930401"/>
            <a:ext cx="10946370"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16" tIns="45258" rIns="90516" bIns="45258" numCol="1" anchor="t" anchorCtr="0" compatLnSpc="1">
            <a:prstTxWarp prst="textNoShape">
              <a:avLst/>
            </a:prstTxWarp>
          </a:bodyPr>
          <a:lstStyle/>
          <a:p>
            <a:pPr lvl="0"/>
            <a:r>
              <a:rPr lang="es-ES" altLang="es-CO" smtClean="0"/>
              <a:t>Haga clic para modificar el estilo de texto del patrón</a:t>
            </a:r>
          </a:p>
          <a:p>
            <a:pPr lvl="1"/>
            <a:r>
              <a:rPr lang="es-ES" altLang="es-CO" smtClean="0"/>
              <a:t>Segundo nivel</a:t>
            </a:r>
          </a:p>
          <a:p>
            <a:pPr lvl="2"/>
            <a:r>
              <a:rPr lang="es-ES" altLang="es-CO" smtClean="0"/>
              <a:t>Tercer nivel</a:t>
            </a:r>
          </a:p>
          <a:p>
            <a:pPr lvl="3"/>
            <a:r>
              <a:rPr lang="es-ES" altLang="es-CO" smtClean="0"/>
              <a:t>Cuarto nivel</a:t>
            </a:r>
          </a:p>
          <a:p>
            <a:pPr lvl="4"/>
            <a:r>
              <a:rPr lang="es-ES" altLang="es-CO" smtClean="0"/>
              <a:t>Quinto nivel</a:t>
            </a:r>
            <a:endParaRPr lang="en-US" altLang="es-CO" smtClean="0"/>
          </a:p>
        </p:txBody>
      </p:sp>
      <p:sp>
        <p:nvSpPr>
          <p:cNvPr id="10" name="9 Marcador de fecha"/>
          <p:cNvSpPr>
            <a:spLocks noGrp="1"/>
          </p:cNvSpPr>
          <p:nvPr>
            <p:ph type="dt" sz="half" idx="2"/>
          </p:nvPr>
        </p:nvSpPr>
        <p:spPr>
          <a:xfrm>
            <a:off x="606941" y="6340475"/>
            <a:ext cx="2839536" cy="363538"/>
          </a:xfrm>
          <a:prstGeom prst="rect">
            <a:avLst/>
          </a:prstGeom>
        </p:spPr>
        <p:txBody>
          <a:bodyPr vert="horz" lIns="0" tIns="0" rIns="0" bIns="0" anchor="b"/>
          <a:lstStyle>
            <a:lvl1pPr algn="l" defTabSz="905165"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C98FE975-8BBA-44AF-87B3-0DA4233ACE27}" type="datetimeFigureOut">
              <a:rPr lang="es-CO"/>
              <a:pPr>
                <a:defRPr/>
              </a:pPr>
              <a:t>05/12/2019</a:t>
            </a:fld>
            <a:endParaRPr lang="es-CO"/>
          </a:p>
        </p:txBody>
      </p:sp>
      <p:sp>
        <p:nvSpPr>
          <p:cNvPr id="22" name="21 Marcador de pie de página"/>
          <p:cNvSpPr>
            <a:spLocks noGrp="1"/>
          </p:cNvSpPr>
          <p:nvPr>
            <p:ph type="ftr" sz="quarter" idx="3"/>
          </p:nvPr>
        </p:nvSpPr>
        <p:spPr>
          <a:xfrm>
            <a:off x="3547276" y="6340475"/>
            <a:ext cx="4458759" cy="363538"/>
          </a:xfrm>
          <a:prstGeom prst="rect">
            <a:avLst/>
          </a:prstGeom>
        </p:spPr>
        <p:txBody>
          <a:bodyPr vert="horz" lIns="0" tIns="0" rIns="0" bIns="0" anchor="b"/>
          <a:lstStyle>
            <a:lvl1pPr algn="l" defTabSz="905165"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s-CO"/>
          </a:p>
        </p:txBody>
      </p:sp>
      <p:sp>
        <p:nvSpPr>
          <p:cNvPr id="18" name="17 Marcador de número de diapositiva"/>
          <p:cNvSpPr>
            <a:spLocks noGrp="1"/>
          </p:cNvSpPr>
          <p:nvPr>
            <p:ph type="sldNum" sz="quarter" idx="4"/>
          </p:nvPr>
        </p:nvSpPr>
        <p:spPr>
          <a:xfrm>
            <a:off x="10538883" y="6340475"/>
            <a:ext cx="1014427" cy="363538"/>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onstantia" panose="02030602050306030303" pitchFamily="18" charset="0"/>
              </a:defRPr>
            </a:lvl1pPr>
          </a:lstStyle>
          <a:p>
            <a:pPr>
              <a:defRPr/>
            </a:pPr>
            <a:fld id="{5F5928D1-0397-4028-903C-C35C15EA6D39}" type="slidenum">
              <a:rPr lang="es-CO"/>
              <a:pPr>
                <a:defRPr/>
              </a:pPr>
              <a:t>‹Nº›</a:t>
            </a:fld>
            <a:endParaRPr lang="es-CO"/>
          </a:p>
        </p:txBody>
      </p:sp>
      <p:grpSp>
        <p:nvGrpSpPr>
          <p:cNvPr id="1033" name="1 Grupo"/>
          <p:cNvGrpSpPr>
            <a:grpSpLocks/>
          </p:cNvGrpSpPr>
          <p:nvPr/>
        </p:nvGrpSpPr>
        <p:grpSpPr bwMode="auto">
          <a:xfrm>
            <a:off x="-25736" y="201613"/>
            <a:ext cx="12209578" cy="647700"/>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05165" eaLnBrk="1" fontAlgn="auto" hangingPunct="1">
                <a:spcBef>
                  <a:spcPts val="0"/>
                </a:spcBef>
                <a:spcAft>
                  <a:spcPts val="0"/>
                </a:spcAft>
                <a:defRPr/>
              </a:pPr>
              <a:endParaRPr lang="en-US">
                <a:latin typeface="+mn-lt"/>
                <a:cs typeface="+mn-cs"/>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05165" eaLnBrk="1" fontAlgn="auto" hangingPunct="1">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4013" r:id="rId1"/>
    <p:sldLayoutId id="2147484005" r:id="rId2"/>
    <p:sldLayoutId id="2147484014" r:id="rId3"/>
    <p:sldLayoutId id="2147484006" r:id="rId4"/>
    <p:sldLayoutId id="2147484007" r:id="rId5"/>
    <p:sldLayoutId id="2147484008" r:id="rId6"/>
    <p:sldLayoutId id="2147484009" r:id="rId7"/>
    <p:sldLayoutId id="2147484010" r:id="rId8"/>
    <p:sldLayoutId id="2147484015" r:id="rId9"/>
    <p:sldLayoutId id="2147484011" r:id="rId10"/>
    <p:sldLayoutId id="2147484012" r:id="rId11"/>
  </p:sldLayoutIdLst>
  <p:txStyles>
    <p:titleStyle>
      <a:lvl1pPr algn="l" rtl="0" eaLnBrk="0" fontAlgn="base" hangingPunct="0">
        <a:spcBef>
          <a:spcPct val="0"/>
        </a:spcBef>
        <a:spcAft>
          <a:spcPct val="0"/>
        </a:spcAft>
        <a:defRPr sz="4900" kern="1200">
          <a:solidFill>
            <a:schemeClr val="tx2"/>
          </a:solidFill>
          <a:latin typeface="+mj-lt"/>
          <a:ea typeface="+mj-ea"/>
          <a:cs typeface="+mj-cs"/>
        </a:defRPr>
      </a:lvl1pPr>
      <a:lvl2pPr algn="l" rtl="0" eaLnBrk="0" fontAlgn="base" hangingPunct="0">
        <a:spcBef>
          <a:spcPct val="0"/>
        </a:spcBef>
        <a:spcAft>
          <a:spcPct val="0"/>
        </a:spcAft>
        <a:defRPr sz="4900">
          <a:solidFill>
            <a:schemeClr val="tx2"/>
          </a:solidFill>
          <a:latin typeface="Calibri" pitchFamily="34" charset="0"/>
        </a:defRPr>
      </a:lvl2pPr>
      <a:lvl3pPr algn="l" rtl="0" eaLnBrk="0" fontAlgn="base" hangingPunct="0">
        <a:spcBef>
          <a:spcPct val="0"/>
        </a:spcBef>
        <a:spcAft>
          <a:spcPct val="0"/>
        </a:spcAft>
        <a:defRPr sz="4900">
          <a:solidFill>
            <a:schemeClr val="tx2"/>
          </a:solidFill>
          <a:latin typeface="Calibri" pitchFamily="34" charset="0"/>
        </a:defRPr>
      </a:lvl3pPr>
      <a:lvl4pPr algn="l" rtl="0" eaLnBrk="0" fontAlgn="base" hangingPunct="0">
        <a:spcBef>
          <a:spcPct val="0"/>
        </a:spcBef>
        <a:spcAft>
          <a:spcPct val="0"/>
        </a:spcAft>
        <a:defRPr sz="4900">
          <a:solidFill>
            <a:schemeClr val="tx2"/>
          </a:solidFill>
          <a:latin typeface="Calibri" pitchFamily="34" charset="0"/>
        </a:defRPr>
      </a:lvl4pPr>
      <a:lvl5pPr algn="l" rtl="0" eaLnBrk="0" fontAlgn="base" hangingPunct="0">
        <a:spcBef>
          <a:spcPct val="0"/>
        </a:spcBef>
        <a:spcAft>
          <a:spcPct val="0"/>
        </a:spcAft>
        <a:defRPr sz="4900">
          <a:solidFill>
            <a:schemeClr val="tx2"/>
          </a:solidFill>
          <a:latin typeface="Calibri" pitchFamily="34" charset="0"/>
        </a:defRPr>
      </a:lvl5pPr>
      <a:lvl6pPr marL="457200" algn="l" rtl="0" fontAlgn="base">
        <a:spcBef>
          <a:spcPct val="0"/>
        </a:spcBef>
        <a:spcAft>
          <a:spcPct val="0"/>
        </a:spcAft>
        <a:defRPr sz="4900">
          <a:solidFill>
            <a:schemeClr val="tx2"/>
          </a:solidFill>
          <a:latin typeface="Calibri" pitchFamily="34" charset="0"/>
        </a:defRPr>
      </a:lvl6pPr>
      <a:lvl7pPr marL="914400" algn="l" rtl="0" fontAlgn="base">
        <a:spcBef>
          <a:spcPct val="0"/>
        </a:spcBef>
        <a:spcAft>
          <a:spcPct val="0"/>
        </a:spcAft>
        <a:defRPr sz="4900">
          <a:solidFill>
            <a:schemeClr val="tx2"/>
          </a:solidFill>
          <a:latin typeface="Calibri" pitchFamily="34" charset="0"/>
        </a:defRPr>
      </a:lvl7pPr>
      <a:lvl8pPr marL="1371600" algn="l" rtl="0" fontAlgn="base">
        <a:spcBef>
          <a:spcPct val="0"/>
        </a:spcBef>
        <a:spcAft>
          <a:spcPct val="0"/>
        </a:spcAft>
        <a:defRPr sz="4900">
          <a:solidFill>
            <a:schemeClr val="tx2"/>
          </a:solidFill>
          <a:latin typeface="Calibri" pitchFamily="34" charset="0"/>
        </a:defRPr>
      </a:lvl8pPr>
      <a:lvl9pPr marL="1828800" algn="l" rtl="0" fontAlgn="base">
        <a:spcBef>
          <a:spcPct val="0"/>
        </a:spcBef>
        <a:spcAft>
          <a:spcPct val="0"/>
        </a:spcAft>
        <a:defRPr sz="4900">
          <a:solidFill>
            <a:schemeClr val="tx2"/>
          </a:solidFill>
          <a:latin typeface="Calibri" pitchFamily="34" charset="0"/>
        </a:defRPr>
      </a:lvl9pPr>
    </p:titleStyle>
    <p:bodyStyle>
      <a:lvl1pPr marL="271463" indent="-271463"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3413" indent="-242888"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04875" indent="-242888"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76338" indent="-207963"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47800" indent="-207963"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19813" indent="-208188"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00846" indent="-181033"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72395" indent="-181033"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43944" indent="-181033"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2582" algn="l" rtl="0" eaLnBrk="1" latinLnBrk="0" hangingPunct="1">
        <a:defRPr kumimoji="0" kern="1200">
          <a:solidFill>
            <a:schemeClr val="tx1"/>
          </a:solidFill>
          <a:latin typeface="+mn-lt"/>
          <a:ea typeface="+mn-ea"/>
          <a:cs typeface="+mn-cs"/>
        </a:defRPr>
      </a:lvl2pPr>
      <a:lvl3pPr marL="905165" algn="l" rtl="0" eaLnBrk="1" latinLnBrk="0" hangingPunct="1">
        <a:defRPr kumimoji="0" kern="1200">
          <a:solidFill>
            <a:schemeClr val="tx1"/>
          </a:solidFill>
          <a:latin typeface="+mn-lt"/>
          <a:ea typeface="+mn-ea"/>
          <a:cs typeface="+mn-cs"/>
        </a:defRPr>
      </a:lvl3pPr>
      <a:lvl4pPr marL="1357747" algn="l" rtl="0" eaLnBrk="1" latinLnBrk="0" hangingPunct="1">
        <a:defRPr kumimoji="0" kern="1200">
          <a:solidFill>
            <a:schemeClr val="tx1"/>
          </a:solidFill>
          <a:latin typeface="+mn-lt"/>
          <a:ea typeface="+mn-ea"/>
          <a:cs typeface="+mn-cs"/>
        </a:defRPr>
      </a:lvl4pPr>
      <a:lvl5pPr marL="1810329" algn="l" rtl="0" eaLnBrk="1" latinLnBrk="0" hangingPunct="1">
        <a:defRPr kumimoji="0" kern="1200">
          <a:solidFill>
            <a:schemeClr val="tx1"/>
          </a:solidFill>
          <a:latin typeface="+mn-lt"/>
          <a:ea typeface="+mn-ea"/>
          <a:cs typeface="+mn-cs"/>
        </a:defRPr>
      </a:lvl5pPr>
      <a:lvl6pPr marL="2262911" algn="l" rtl="0" eaLnBrk="1" latinLnBrk="0" hangingPunct="1">
        <a:defRPr kumimoji="0" kern="1200">
          <a:solidFill>
            <a:schemeClr val="tx1"/>
          </a:solidFill>
          <a:latin typeface="+mn-lt"/>
          <a:ea typeface="+mn-ea"/>
          <a:cs typeface="+mn-cs"/>
        </a:defRPr>
      </a:lvl6pPr>
      <a:lvl7pPr marL="2715494" algn="l" rtl="0" eaLnBrk="1" latinLnBrk="0" hangingPunct="1">
        <a:defRPr kumimoji="0" kern="1200">
          <a:solidFill>
            <a:schemeClr val="tx1"/>
          </a:solidFill>
          <a:latin typeface="+mn-lt"/>
          <a:ea typeface="+mn-ea"/>
          <a:cs typeface="+mn-cs"/>
        </a:defRPr>
      </a:lvl7pPr>
      <a:lvl8pPr marL="3168076" algn="l" rtl="0" eaLnBrk="1" latinLnBrk="0" hangingPunct="1">
        <a:defRPr kumimoji="0" kern="1200">
          <a:solidFill>
            <a:schemeClr val="tx1"/>
          </a:solidFill>
          <a:latin typeface="+mn-lt"/>
          <a:ea typeface="+mn-ea"/>
          <a:cs typeface="+mn-cs"/>
        </a:defRPr>
      </a:lvl8pPr>
      <a:lvl9pPr marL="362065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709349" y="323925"/>
            <a:ext cx="10699368" cy="6192688"/>
          </a:xfrm>
          <a:gradFill flip="none" rotWithShape="1">
            <a:gsLst>
              <a:gs pos="0">
                <a:srgbClr val="92D050"/>
              </a:gs>
              <a:gs pos="0">
                <a:srgbClr val="DDEBCF"/>
              </a:gs>
              <a:gs pos="0">
                <a:srgbClr val="DDEBCF"/>
              </a:gs>
              <a:gs pos="0">
                <a:srgbClr val="DDEBCF"/>
              </a:gs>
              <a:gs pos="0">
                <a:srgbClr val="DDEBCF"/>
              </a:gs>
              <a:gs pos="0">
                <a:srgbClr val="DDEBCF"/>
              </a:gs>
              <a:gs pos="0">
                <a:srgbClr val="DDEBCF"/>
              </a:gs>
              <a:gs pos="0">
                <a:srgbClr val="DDEBCF"/>
              </a:gs>
              <a:gs pos="92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3000" b="1" dirty="0">
              <a:solidFill>
                <a:srgbClr val="FFFF00"/>
              </a:solidFill>
              <a:latin typeface="Verdana" pitchFamily="34" charset="0"/>
              <a:ea typeface="Verdana" pitchFamily="34" charset="0"/>
              <a:cs typeface="Verdana" pitchFamily="34" charset="0"/>
            </a:endParaRPr>
          </a:p>
          <a:p>
            <a:pPr marR="0" algn="ctr" eaLnBrk="1" hangingPunct="1">
              <a:defRPr/>
            </a:pPr>
            <a:r>
              <a:rPr lang="es-CO" sz="3000" b="1" i="1" dirty="0">
                <a:solidFill>
                  <a:schemeClr val="bg1"/>
                </a:solidFill>
                <a:latin typeface="Verdana" pitchFamily="34" charset="0"/>
                <a:ea typeface="Verdana" pitchFamily="34" charset="0"/>
                <a:cs typeface="Verdana" pitchFamily="34" charset="0"/>
              </a:rPr>
              <a:t>RENDICIÓN DE CUENTAS </a:t>
            </a:r>
          </a:p>
          <a:p>
            <a:pPr marR="0" algn="ctr" eaLnBrk="1" hangingPunct="1">
              <a:defRPr/>
            </a:pPr>
            <a:r>
              <a:rPr lang="es-CO" sz="3000" b="1" i="1" dirty="0">
                <a:solidFill>
                  <a:schemeClr val="bg1"/>
                </a:solidFill>
                <a:latin typeface="Verdana" pitchFamily="34" charset="0"/>
                <a:ea typeface="Verdana" pitchFamily="34" charset="0"/>
                <a:cs typeface="Verdana" pitchFamily="34" charset="0"/>
              </a:rPr>
              <a:t>JUNTA ADMINISTRADORA LOCAL</a:t>
            </a:r>
          </a:p>
          <a:p>
            <a:pPr marR="0" algn="ctr" eaLnBrk="1" hangingPunct="1">
              <a:defRPr/>
            </a:pPr>
            <a:r>
              <a:rPr lang="es-CO" sz="3000" b="1" i="1" dirty="0">
                <a:solidFill>
                  <a:schemeClr val="bg1"/>
                </a:solidFill>
                <a:latin typeface="Verdana" pitchFamily="34" charset="0"/>
                <a:ea typeface="Verdana" pitchFamily="34" charset="0"/>
                <a:cs typeface="Verdana" pitchFamily="34" charset="0"/>
              </a:rPr>
              <a:t>COMUNA TRES “ALFONSO LÓPEZ”</a:t>
            </a: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sz="2800" b="1" i="1" u="sng" dirty="0" smtClean="0">
              <a:solidFill>
                <a:srgbClr val="FFFF00"/>
              </a:solidFill>
              <a:latin typeface="Verdana" pitchFamily="34" charset="0"/>
              <a:ea typeface="Verdana" pitchFamily="34" charset="0"/>
              <a:cs typeface="Verdana" pitchFamily="34" charset="0"/>
            </a:endParaRPr>
          </a:p>
          <a:p>
            <a:pPr marR="0" algn="ctr" eaLnBrk="1" hangingPunct="1">
              <a:defRPr/>
            </a:pPr>
            <a:r>
              <a:rPr lang="es-CO" sz="2800" b="1" i="1" u="sng" dirty="0" smtClean="0">
                <a:solidFill>
                  <a:schemeClr val="bg1"/>
                </a:solidFill>
                <a:latin typeface="Verdana" pitchFamily="34" charset="0"/>
                <a:ea typeface="Verdana" pitchFamily="34" charset="0"/>
                <a:cs typeface="Verdana" pitchFamily="34" charset="0"/>
              </a:rPr>
              <a:t>INFORME </a:t>
            </a:r>
            <a:r>
              <a:rPr lang="es-CO" sz="2800" b="1" i="1" u="sng" dirty="0">
                <a:solidFill>
                  <a:schemeClr val="bg1"/>
                </a:solidFill>
                <a:latin typeface="Verdana" pitchFamily="34" charset="0"/>
                <a:ea typeface="Verdana" pitchFamily="34" charset="0"/>
                <a:cs typeface="Verdana" pitchFamily="34" charset="0"/>
              </a:rPr>
              <a:t>DE </a:t>
            </a:r>
            <a:r>
              <a:rPr lang="es-CO" sz="2800" b="1" i="1" u="sng" dirty="0" smtClean="0">
                <a:solidFill>
                  <a:schemeClr val="bg1"/>
                </a:solidFill>
                <a:latin typeface="Verdana" pitchFamily="34" charset="0"/>
                <a:ea typeface="Verdana" pitchFamily="34" charset="0"/>
                <a:cs typeface="Verdana" pitchFamily="34" charset="0"/>
              </a:rPr>
              <a:t>GESTIÓN FINAL</a:t>
            </a:r>
          </a:p>
          <a:p>
            <a:pPr marR="0" algn="ctr" eaLnBrk="1" hangingPunct="1">
              <a:defRPr/>
            </a:pPr>
            <a:r>
              <a:rPr lang="es-CO" sz="2800" b="1" i="1" u="sng" dirty="0" smtClean="0">
                <a:solidFill>
                  <a:schemeClr val="bg1"/>
                </a:solidFill>
                <a:latin typeface="Verdana" pitchFamily="34" charset="0"/>
                <a:ea typeface="Verdana" pitchFamily="34" charset="0"/>
                <a:cs typeface="Verdana" pitchFamily="34" charset="0"/>
              </a:rPr>
              <a:t>PERIODO 2016 - 2019</a:t>
            </a:r>
            <a:endParaRPr lang="es-CO" sz="2800" b="1" i="1" u="sng" dirty="0">
              <a:solidFill>
                <a:schemeClr val="bg1"/>
              </a:solidFill>
              <a:latin typeface="Verdana" pitchFamily="34" charset="0"/>
              <a:ea typeface="Verdana" pitchFamily="34" charset="0"/>
              <a:cs typeface="Verdana" pitchFamily="34" charset="0"/>
            </a:endParaRPr>
          </a:p>
          <a:p>
            <a:pPr marR="0" algn="ctr" eaLnBrk="1" hangingPunct="1">
              <a:defRPr/>
            </a:pPr>
            <a:endParaRPr lang="es-CO" dirty="0" smtClean="0"/>
          </a:p>
          <a:p>
            <a:pPr marR="0" algn="ctr" eaLnBrk="1" hangingPunct="1">
              <a:defRPr/>
            </a:pPr>
            <a:endParaRPr lang="es-CO" dirty="0" smtClean="0"/>
          </a:p>
          <a:p>
            <a:pPr marR="0" algn="ctr" eaLnBrk="1" hangingPunct="1">
              <a:defRPr/>
            </a:pPr>
            <a:endParaRPr lang="es-CO" dirty="0" smtClean="0"/>
          </a:p>
        </p:txBody>
      </p:sp>
      <p:pic>
        <p:nvPicPr>
          <p:cNvPr id="5126" name="5 Imagen"/>
          <p:cNvPicPr>
            <a:picLocks noChangeAspect="1" noChangeArrowheads="1"/>
          </p:cNvPicPr>
          <p:nvPr/>
        </p:nvPicPr>
        <p:blipFill>
          <a:blip r:embed="rId2"/>
          <a:srcRect/>
          <a:stretch>
            <a:fillRect/>
          </a:stretch>
        </p:blipFill>
        <p:spPr bwMode="auto">
          <a:xfrm>
            <a:off x="5205752" y="3060229"/>
            <a:ext cx="1706562" cy="16430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77585129"/>
              </p:ext>
            </p:extLst>
          </p:nvPr>
        </p:nvGraphicFramePr>
        <p:xfrm>
          <a:off x="247477" y="767861"/>
          <a:ext cx="11665296" cy="5747136"/>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663868">
                <a:tc>
                  <a:txBody>
                    <a:bodyPr/>
                    <a:lstStyle/>
                    <a:p>
                      <a:pPr algn="just"/>
                      <a:r>
                        <a:rPr lang="es-CO" sz="1500" dirty="0" smtClean="0">
                          <a:solidFill>
                            <a:schemeClr val="bg1"/>
                          </a:solidFill>
                          <a:latin typeface="Verdana" pitchFamily="34" charset="0"/>
                          <a:ea typeface="Verdana" pitchFamily="34" charset="0"/>
                          <a:cs typeface="Verdana" pitchFamily="34" charset="0"/>
                        </a:rPr>
                        <a:t>Servicios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a:t>
                      </a:r>
                      <a:r>
                        <a:rPr lang="es-CO" sz="1500" baseline="0" dirty="0" smtClean="0">
                          <a:solidFill>
                            <a:schemeClr val="bg1"/>
                          </a:solidFill>
                          <a:latin typeface="Verdana" pitchFamily="34" charset="0"/>
                          <a:ea typeface="Verdana" pitchFamily="34" charset="0"/>
                          <a:cs typeface="Verdana" pitchFamily="34" charset="0"/>
                        </a:rPr>
                        <a:t> EPA </a:t>
                      </a:r>
                      <a:r>
                        <a:rPr lang="es-CO" sz="1500" dirty="0" smtClean="0">
                          <a:solidFill>
                            <a:schemeClr val="bg1"/>
                          </a:solidFill>
                          <a:latin typeface="Verdana" pitchFamily="34" charset="0"/>
                          <a:ea typeface="Verdana" pitchFamily="34" charset="0"/>
                          <a:cs typeface="Verdana" pitchFamily="34" charset="0"/>
                        </a:rPr>
                        <a:t>para intervención (poda, tala) de árboles frutales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Casablanca</a:t>
                      </a:r>
                    </a:p>
                    <a:p>
                      <a:pPr algn="just"/>
                      <a:r>
                        <a:rPr lang="es-CO" sz="1500" dirty="0" smtClean="0">
                          <a:solidFill>
                            <a:schemeClr val="bg1"/>
                          </a:solidFill>
                          <a:latin typeface="Verdana" pitchFamily="34" charset="0"/>
                          <a:ea typeface="Verdana" pitchFamily="34" charset="0"/>
                          <a:cs typeface="Verdana" pitchFamily="34" charset="0"/>
                        </a:rPr>
                        <a:t>Villa Hermosa</a:t>
                      </a:r>
                    </a:p>
                    <a:p>
                      <a:pPr algn="just"/>
                      <a:r>
                        <a:rPr lang="es-CO" sz="1500" dirty="0" smtClean="0">
                          <a:solidFill>
                            <a:schemeClr val="bg1"/>
                          </a:solidFill>
                          <a:latin typeface="Verdana" pitchFamily="34" charset="0"/>
                          <a:ea typeface="Verdana" pitchFamily="34" charset="0"/>
                          <a:cs typeface="Verdana" pitchFamily="34" charset="0"/>
                        </a:rPr>
                        <a:t>Inmediaciones Colegio Belén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visitas</a:t>
                      </a:r>
                      <a:r>
                        <a:rPr lang="es-CO" sz="1500" baseline="0" dirty="0" smtClean="0">
                          <a:solidFill>
                            <a:schemeClr val="bg1"/>
                          </a:solidFill>
                          <a:latin typeface="Verdana" pitchFamily="34" charset="0"/>
                          <a:ea typeface="Verdana" pitchFamily="34" charset="0"/>
                          <a:cs typeface="Verdana" pitchFamily="34" charset="0"/>
                        </a:rPr>
                        <a:t> técnicas y de acuerdo al estado del material vegetal, realizan la intervención.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1010644">
                <a:tc>
                  <a:txBody>
                    <a:bodyPr/>
                    <a:lstStyle/>
                    <a:p>
                      <a:pPr algn="just"/>
                      <a:r>
                        <a:rPr lang="es-CO" sz="1500" dirty="0" smtClean="0">
                          <a:solidFill>
                            <a:schemeClr val="bg1"/>
                          </a:solidFill>
                          <a:latin typeface="Verdana" pitchFamily="34" charset="0"/>
                          <a:ea typeface="Verdana" pitchFamily="34" charset="0"/>
                          <a:cs typeface="Verdana" pitchFamily="34" charset="0"/>
                        </a:rPr>
                        <a:t>Servicios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EPA por hundimiento de vías</a:t>
                      </a:r>
                      <a:r>
                        <a:rPr lang="es-CO" sz="1500" baseline="0" dirty="0" smtClean="0">
                          <a:solidFill>
                            <a:schemeClr val="bg1"/>
                          </a:solidFill>
                          <a:latin typeface="Verdana" pitchFamily="34" charset="0"/>
                          <a:ea typeface="Verdana" pitchFamily="34" charset="0"/>
                          <a:cs typeface="Verdana" pitchFamily="34" charset="0"/>
                        </a:rPr>
                        <a:t>, generados por problemáticas de alcantarillado.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El Placer</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reparaciones de alcantarillado e</a:t>
                      </a:r>
                      <a:r>
                        <a:rPr lang="es-CO" sz="1500" baseline="0" dirty="0" smtClean="0">
                          <a:solidFill>
                            <a:schemeClr val="bg1"/>
                          </a:solidFill>
                          <a:latin typeface="Verdana" pitchFamily="34" charset="0"/>
                          <a:ea typeface="Verdana" pitchFamily="34" charset="0"/>
                          <a:cs typeface="Verdana" pitchFamily="34" charset="0"/>
                        </a:rPr>
                        <a:t> infraestructura lo que tiene que ver con pavimento.</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Servicios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EPA por parada de obra en vía de Villa</a:t>
                      </a:r>
                      <a:r>
                        <a:rPr lang="es-CO" sz="1500" baseline="0" dirty="0" smtClean="0">
                          <a:solidFill>
                            <a:schemeClr val="bg1"/>
                          </a:solidFill>
                          <a:latin typeface="Verdana" pitchFamily="34" charset="0"/>
                          <a:ea typeface="Verdana" pitchFamily="34" charset="0"/>
                          <a:cs typeface="Verdana" pitchFamily="34" charset="0"/>
                        </a:rPr>
                        <a:t> Hermosa, por daños encontrados en el alcantarillado del 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Villa Hermosa</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EPA informa de materiales que suministró</a:t>
                      </a:r>
                      <a:r>
                        <a:rPr lang="es-CO" sz="1500" baseline="0" dirty="0" smtClean="0">
                          <a:solidFill>
                            <a:schemeClr val="bg1"/>
                          </a:solidFill>
                          <a:latin typeface="Verdana" pitchFamily="34" charset="0"/>
                          <a:ea typeface="Verdana" pitchFamily="34" charset="0"/>
                          <a:cs typeface="Verdana" pitchFamily="34" charset="0"/>
                        </a:rPr>
                        <a:t> al contratista para que realice reparaciones a que haya lugar.</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Servicios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ante Alumbrado Público de Armenia para arreglos de lámparas fundidas e instalación de alumbrado público en sectores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Quintas</a:t>
                      </a:r>
                      <a:r>
                        <a:rPr lang="es-CO" sz="1500" baseline="0" dirty="0" smtClean="0">
                          <a:solidFill>
                            <a:schemeClr val="bg1"/>
                          </a:solidFill>
                          <a:latin typeface="Verdana" pitchFamily="34" charset="0"/>
                          <a:ea typeface="Verdana" pitchFamily="34" charset="0"/>
                          <a:cs typeface="Verdana" pitchFamily="34" charset="0"/>
                        </a:rPr>
                        <a:t> de la Marina</a:t>
                      </a:r>
                    </a:p>
                    <a:p>
                      <a:pPr algn="just"/>
                      <a:r>
                        <a:rPr lang="es-CO" sz="1500" baseline="0" dirty="0" smtClean="0">
                          <a:solidFill>
                            <a:schemeClr val="bg1"/>
                          </a:solidFill>
                          <a:latin typeface="Verdana" pitchFamily="34" charset="0"/>
                          <a:ea typeface="Verdana" pitchFamily="34" charset="0"/>
                          <a:cs typeface="Verdana" pitchFamily="34" charset="0"/>
                        </a:rPr>
                        <a:t>Ciudad Dorada</a:t>
                      </a:r>
                    </a:p>
                    <a:p>
                      <a:pPr algn="just"/>
                      <a:r>
                        <a:rPr lang="es-CO" sz="1500" baseline="0" dirty="0" smtClean="0">
                          <a:solidFill>
                            <a:schemeClr val="bg1"/>
                          </a:solidFill>
                          <a:latin typeface="Verdana" pitchFamily="34" charset="0"/>
                          <a:ea typeface="Verdana" pitchFamily="34" charset="0"/>
                          <a:cs typeface="Verdana" pitchFamily="34" charset="0"/>
                        </a:rPr>
                        <a:t>25 de Mayo</a:t>
                      </a:r>
                    </a:p>
                    <a:p>
                      <a:pPr algn="just"/>
                      <a:r>
                        <a:rPr lang="es-CO" sz="1500" baseline="0" dirty="0" smtClean="0">
                          <a:solidFill>
                            <a:schemeClr val="bg1"/>
                          </a:solidFill>
                          <a:latin typeface="Verdana" pitchFamily="34" charset="0"/>
                          <a:ea typeface="Verdana" pitchFamily="34" charset="0"/>
                          <a:cs typeface="Verdana" pitchFamily="34" charset="0"/>
                        </a:rPr>
                        <a:t>Villa Hermosa</a:t>
                      </a:r>
                    </a:p>
                    <a:p>
                      <a:pPr algn="just"/>
                      <a:r>
                        <a:rPr lang="es-CO" sz="1500" baseline="0" dirty="0" smtClean="0">
                          <a:solidFill>
                            <a:schemeClr val="bg1"/>
                          </a:solidFill>
                          <a:latin typeface="Verdana" pitchFamily="34" charset="0"/>
                          <a:ea typeface="Verdana" pitchFamily="34" charset="0"/>
                          <a:cs typeface="Verdana" pitchFamily="34" charset="0"/>
                        </a:rPr>
                        <a:t>Cecilia III Etapa</a:t>
                      </a:r>
                    </a:p>
                    <a:p>
                      <a:pPr algn="just"/>
                      <a:r>
                        <a:rPr lang="es-CO" sz="1500" baseline="0" dirty="0" smtClean="0">
                          <a:solidFill>
                            <a:schemeClr val="bg1"/>
                          </a:solidFill>
                          <a:latin typeface="Verdana" pitchFamily="34" charset="0"/>
                          <a:ea typeface="Verdana" pitchFamily="34" charset="0"/>
                          <a:cs typeface="Verdana" pitchFamily="34" charset="0"/>
                        </a:rPr>
                        <a:t>El Dorado </a:t>
                      </a:r>
                    </a:p>
                    <a:p>
                      <a:pPr algn="just"/>
                      <a:r>
                        <a:rPr lang="es-CO" sz="1500" baseline="0" dirty="0" smtClean="0">
                          <a:solidFill>
                            <a:schemeClr val="bg1"/>
                          </a:solidFill>
                          <a:latin typeface="Verdana" pitchFamily="34" charset="0"/>
                          <a:ea typeface="Verdana" pitchFamily="34" charset="0"/>
                          <a:cs typeface="Verdana" pitchFamily="34" charset="0"/>
                        </a:rPr>
                        <a:t>Los Árcades</a:t>
                      </a:r>
                    </a:p>
                    <a:p>
                      <a:pPr algn="just"/>
                      <a:r>
                        <a:rPr lang="es-CO" sz="1500" baseline="0" dirty="0" err="1" smtClean="0">
                          <a:solidFill>
                            <a:schemeClr val="bg1"/>
                          </a:solidFill>
                          <a:latin typeface="Verdana" pitchFamily="34" charset="0"/>
                          <a:ea typeface="Verdana" pitchFamily="34" charset="0"/>
                          <a:cs typeface="Verdana" pitchFamily="34" charset="0"/>
                        </a:rPr>
                        <a:t>Adiela</a:t>
                      </a:r>
                      <a:r>
                        <a:rPr lang="es-CO" sz="1500" baseline="0" dirty="0" smtClean="0">
                          <a:solidFill>
                            <a:schemeClr val="bg1"/>
                          </a:solidFill>
                          <a:latin typeface="Verdana" pitchFamily="34" charset="0"/>
                          <a:ea typeface="Verdana" pitchFamily="34" charset="0"/>
                          <a:cs typeface="Verdana" pitchFamily="34" charset="0"/>
                        </a:rPr>
                        <a:t> II Etapa (cancha)</a:t>
                      </a:r>
                    </a:p>
                    <a:p>
                      <a:pPr algn="just"/>
                      <a:r>
                        <a:rPr lang="es-CO" sz="1500" baseline="0" dirty="0" smtClean="0">
                          <a:solidFill>
                            <a:schemeClr val="bg1"/>
                          </a:solidFill>
                          <a:latin typeface="Verdana" pitchFamily="34" charset="0"/>
                          <a:ea typeface="Verdana" pitchFamily="34" charset="0"/>
                          <a:cs typeface="Verdana" pitchFamily="34" charset="0"/>
                        </a:rPr>
                        <a:t>CDC Comuna 3 (afuera)</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visitas técnicas,</a:t>
                      </a:r>
                      <a:r>
                        <a:rPr lang="es-CO" sz="1500" baseline="0" dirty="0" smtClean="0">
                          <a:solidFill>
                            <a:schemeClr val="bg1"/>
                          </a:solidFill>
                          <a:latin typeface="Verdana" pitchFamily="34" charset="0"/>
                          <a:ea typeface="Verdana" pitchFamily="34" charset="0"/>
                          <a:cs typeface="Verdana" pitchFamily="34" charset="0"/>
                        </a:rPr>
                        <a:t> diseño </a:t>
                      </a:r>
                      <a:r>
                        <a:rPr lang="es-CO" sz="1500" baseline="0" dirty="0" err="1" smtClean="0">
                          <a:solidFill>
                            <a:schemeClr val="bg1"/>
                          </a:solidFill>
                          <a:latin typeface="Verdana" pitchFamily="34" charset="0"/>
                          <a:ea typeface="Verdana" pitchFamily="34" charset="0"/>
                          <a:cs typeface="Verdana" pitchFamily="34" charset="0"/>
                        </a:rPr>
                        <a:t>lúminico</a:t>
                      </a:r>
                      <a:r>
                        <a:rPr lang="es-CO" sz="1500" baseline="0" dirty="0" smtClean="0">
                          <a:solidFill>
                            <a:schemeClr val="bg1"/>
                          </a:solidFill>
                          <a:latin typeface="Verdana" pitchFamily="34" charset="0"/>
                          <a:ea typeface="Verdana" pitchFamily="34" charset="0"/>
                          <a:cs typeface="Verdana" pitchFamily="34" charset="0"/>
                        </a:rPr>
                        <a:t> pero la autorización o no para instalación de alumbrado público la da Infraestructura.  En cuanto a arreglo de lámparas solucionan oportunamente.</a:t>
                      </a:r>
                    </a:p>
                    <a:p>
                      <a:pPr algn="just"/>
                      <a:r>
                        <a:rPr lang="es-CO" sz="1500" baseline="0" dirty="0" smtClean="0">
                          <a:solidFill>
                            <a:schemeClr val="bg1"/>
                          </a:solidFill>
                          <a:latin typeface="Verdana" pitchFamily="34" charset="0"/>
                          <a:ea typeface="Verdana" pitchFamily="34" charset="0"/>
                          <a:cs typeface="Verdana" pitchFamily="34" charset="0"/>
                        </a:rPr>
                        <a:t>La lámpara afuera del CDC Comuna 3 fue instalada en marzo de 2019.</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3425368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490802477"/>
              </p:ext>
            </p:extLst>
          </p:nvPr>
        </p:nvGraphicFramePr>
        <p:xfrm>
          <a:off x="247477" y="767861"/>
          <a:ext cx="11665296" cy="4349607"/>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663868">
                <a:tc>
                  <a:txBody>
                    <a:bodyPr/>
                    <a:lstStyle/>
                    <a:p>
                      <a:pPr algn="just"/>
                      <a:r>
                        <a:rPr lang="es-CO" sz="1500" dirty="0" smtClean="0">
                          <a:solidFill>
                            <a:schemeClr val="bg1"/>
                          </a:solidFill>
                          <a:latin typeface="Verdana" pitchFamily="34" charset="0"/>
                          <a:ea typeface="Verdana" pitchFamily="34" charset="0"/>
                          <a:cs typeface="Verdana" pitchFamily="34" charset="0"/>
                        </a:rPr>
                        <a:t>Servicios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 ante EDEQ revisión infraestructura eléctrica</a:t>
                      </a:r>
                      <a:r>
                        <a:rPr lang="es-CO" sz="1500" baseline="0" dirty="0" smtClean="0">
                          <a:solidFill>
                            <a:schemeClr val="bg1"/>
                          </a:solidFill>
                          <a:latin typeface="Verdana" pitchFamily="34" charset="0"/>
                          <a:ea typeface="Verdana" pitchFamily="34" charset="0"/>
                          <a:cs typeface="Verdana" pitchFamily="34" charset="0"/>
                        </a:rPr>
                        <a:t> en Villa Hermosa por bajas de energía y daños en electrodomésticos a usuarios del 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Villa Hermosa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Informan realizarán la labor técnica lo más pronto posible.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854052">
                <a:tc>
                  <a:txBody>
                    <a:bodyPr/>
                    <a:lstStyle/>
                    <a:p>
                      <a:pPr algn="just"/>
                      <a:r>
                        <a:rPr lang="es-CO" sz="1500" dirty="0" smtClean="0">
                          <a:solidFill>
                            <a:schemeClr val="bg1"/>
                          </a:solidFill>
                          <a:latin typeface="Verdana" pitchFamily="34" charset="0"/>
                          <a:ea typeface="Verdana" pitchFamily="34" charset="0"/>
                          <a:cs typeface="Verdana" pitchFamily="34" charset="0"/>
                        </a:rPr>
                        <a:t>Servicios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EDEQ de poda de árboles</a:t>
                      </a:r>
                      <a:r>
                        <a:rPr lang="es-CO" sz="1500" baseline="0" dirty="0" smtClean="0">
                          <a:solidFill>
                            <a:schemeClr val="bg1"/>
                          </a:solidFill>
                          <a:latin typeface="Verdana" pitchFamily="34" charset="0"/>
                          <a:ea typeface="Verdana" pitchFamily="34" charset="0"/>
                          <a:cs typeface="Verdana" pitchFamily="34" charset="0"/>
                        </a:rPr>
                        <a:t> que tocan la infraestructura eléctrica y ocasionan inconvenientes.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Cecilia II Etapa</a:t>
                      </a:r>
                    </a:p>
                    <a:p>
                      <a:pPr algn="just"/>
                      <a:r>
                        <a:rPr lang="es-CO" sz="1500" dirty="0" smtClean="0">
                          <a:solidFill>
                            <a:schemeClr val="bg1"/>
                          </a:solidFill>
                          <a:latin typeface="Verdana" pitchFamily="34" charset="0"/>
                          <a:ea typeface="Verdana" pitchFamily="34" charset="0"/>
                          <a:cs typeface="Verdana" pitchFamily="34" charset="0"/>
                        </a:rPr>
                        <a:t>Nueva Armenia III Etapa</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visitas técnicas</a:t>
                      </a:r>
                      <a:r>
                        <a:rPr lang="es-CO" sz="1500" baseline="0" dirty="0" smtClean="0">
                          <a:solidFill>
                            <a:schemeClr val="bg1"/>
                          </a:solidFill>
                          <a:latin typeface="Verdana" pitchFamily="34" charset="0"/>
                          <a:ea typeface="Verdana" pitchFamily="34" charset="0"/>
                          <a:cs typeface="Verdana" pitchFamily="34" charset="0"/>
                        </a:rPr>
                        <a:t> y según lo encontrado se comprometen en dar solución.</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Servicios Públicos</a:t>
                      </a:r>
                      <a:r>
                        <a:rPr lang="es-CO" sz="1500" baseline="0" dirty="0" smtClean="0">
                          <a:solidFill>
                            <a:schemeClr val="bg1"/>
                          </a:solidFill>
                          <a:latin typeface="Verdana" pitchFamily="34" charset="0"/>
                          <a:ea typeface="Verdana" pitchFamily="34" charset="0"/>
                          <a:cs typeface="Verdana" pitchFamily="34" charset="0"/>
                        </a:rPr>
                        <a:t>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 ante la EDEQ para</a:t>
                      </a:r>
                      <a:r>
                        <a:rPr lang="es-CO" sz="1500" baseline="0" dirty="0" smtClean="0">
                          <a:solidFill>
                            <a:schemeClr val="bg1"/>
                          </a:solidFill>
                          <a:latin typeface="Verdana" pitchFamily="34" charset="0"/>
                          <a:ea typeface="Verdana" pitchFamily="34" charset="0"/>
                          <a:cs typeface="Verdana" pitchFamily="34" charset="0"/>
                        </a:rPr>
                        <a:t> autorización de instalación de cámaras de seguridad comunitaria en postes de energía de la empresa.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mayoría de la Comuna 3</a:t>
                      </a:r>
                    </a:p>
                    <a:p>
                      <a:pPr algn="just"/>
                      <a:r>
                        <a:rPr lang="es-CO" sz="1500" dirty="0" smtClean="0">
                          <a:solidFill>
                            <a:schemeClr val="bg1"/>
                          </a:solidFill>
                          <a:latin typeface="Verdana" pitchFamily="34" charset="0"/>
                          <a:ea typeface="Verdana" pitchFamily="34" charset="0"/>
                          <a:cs typeface="Verdana" pitchFamily="34" charset="0"/>
                        </a:rPr>
                        <a:t>(Programa Presupuesto Participativo Vigencia</a:t>
                      </a:r>
                      <a:r>
                        <a:rPr lang="es-CO" sz="1500" baseline="0" dirty="0" smtClean="0">
                          <a:solidFill>
                            <a:schemeClr val="bg1"/>
                          </a:solidFill>
                          <a:latin typeface="Verdana" pitchFamily="34" charset="0"/>
                          <a:ea typeface="Verdana" pitchFamily="34" charset="0"/>
                          <a:cs typeface="Verdana" pitchFamily="34" charset="0"/>
                        </a:rPr>
                        <a:t> 2019)</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Contestan de manera negativa</a:t>
                      </a:r>
                    </a:p>
                  </a:txBody>
                  <a:tcPr marL="90012" marR="90012" marT="45590" marB="45590"/>
                </a:tc>
              </a:tr>
              <a:tr h="907643">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4150941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8" name="Rectángulo 7"/>
          <p:cNvSpPr/>
          <p:nvPr/>
        </p:nvSpPr>
        <p:spPr>
          <a:xfrm>
            <a:off x="4106183" y="2958604"/>
            <a:ext cx="3947877"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VIVIENDA</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17323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768201417"/>
              </p:ext>
            </p:extLst>
          </p:nvPr>
        </p:nvGraphicFramePr>
        <p:xfrm>
          <a:off x="247477" y="767861"/>
          <a:ext cx="11665296" cy="5186935"/>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663868">
                <a:tc>
                  <a:txBody>
                    <a:bodyPr/>
                    <a:lstStyle/>
                    <a:p>
                      <a:pPr algn="just"/>
                      <a:r>
                        <a:rPr lang="es-CO" sz="1500" dirty="0" smtClean="0">
                          <a:solidFill>
                            <a:schemeClr val="bg1"/>
                          </a:solidFill>
                          <a:latin typeface="Verdana" pitchFamily="34" charset="0"/>
                          <a:ea typeface="Verdana" pitchFamily="34" charset="0"/>
                          <a:cs typeface="Verdana" pitchFamily="34" charset="0"/>
                        </a:rPr>
                        <a:t>Vivienda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 de estudios técnicos y ambientales en proyecto</a:t>
                      </a:r>
                      <a:r>
                        <a:rPr lang="es-CO" sz="1500" baseline="0" dirty="0" smtClean="0">
                          <a:solidFill>
                            <a:schemeClr val="bg1"/>
                          </a:solidFill>
                          <a:latin typeface="Verdana" pitchFamily="34" charset="0"/>
                          <a:ea typeface="Verdana" pitchFamily="34" charset="0"/>
                          <a:cs typeface="Verdana" pitchFamily="34" charset="0"/>
                        </a:rPr>
                        <a:t> de vivienda “Equilibrio”.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Planeación Municipal informa que no cuenta con dichos documentos y los debe tener la Curaduría.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854052">
                <a:tc>
                  <a:txBody>
                    <a:bodyPr/>
                    <a:lstStyle/>
                    <a:p>
                      <a:pPr algn="just"/>
                      <a:r>
                        <a:rPr lang="es-CO" sz="1500" dirty="0" smtClean="0">
                          <a:solidFill>
                            <a:schemeClr val="bg1"/>
                          </a:solidFill>
                          <a:latin typeface="Verdana" pitchFamily="34" charset="0"/>
                          <a:ea typeface="Verdana" pitchFamily="34" charset="0"/>
                          <a:cs typeface="Verdana" pitchFamily="34" charset="0"/>
                        </a:rPr>
                        <a:t>Vivienda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 OMGERD de visitas técnicas</a:t>
                      </a:r>
                      <a:r>
                        <a:rPr lang="es-CO" sz="1500" baseline="0" dirty="0" smtClean="0">
                          <a:solidFill>
                            <a:schemeClr val="bg1"/>
                          </a:solidFill>
                          <a:latin typeface="Verdana" pitchFamily="34" charset="0"/>
                          <a:ea typeface="Verdana" pitchFamily="34" charset="0"/>
                          <a:cs typeface="Verdana" pitchFamily="34" charset="0"/>
                        </a:rPr>
                        <a:t> por afectación de infraestructura de viviendas.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Esmeralda</a:t>
                      </a:r>
                    </a:p>
                    <a:p>
                      <a:pPr algn="just"/>
                      <a:r>
                        <a:rPr lang="es-CO" sz="1500" dirty="0" smtClean="0">
                          <a:solidFill>
                            <a:schemeClr val="bg1"/>
                          </a:solidFill>
                          <a:latin typeface="Verdana" pitchFamily="34" charset="0"/>
                          <a:ea typeface="Verdana" pitchFamily="34" charset="0"/>
                          <a:cs typeface="Verdana" pitchFamily="34" charset="0"/>
                        </a:rPr>
                        <a:t>Arco Iris </a:t>
                      </a:r>
                      <a:r>
                        <a:rPr lang="es-CO" sz="1500" dirty="0" err="1" smtClean="0">
                          <a:solidFill>
                            <a:schemeClr val="bg1"/>
                          </a:solidFill>
                          <a:latin typeface="Verdana" pitchFamily="34" charset="0"/>
                          <a:ea typeface="Verdana" pitchFamily="34" charset="0"/>
                          <a:cs typeface="Verdana" pitchFamily="34" charset="0"/>
                        </a:rPr>
                        <a:t>Mz</a:t>
                      </a:r>
                      <a:r>
                        <a:rPr lang="es-CO" sz="1500" dirty="0" smtClean="0">
                          <a:solidFill>
                            <a:schemeClr val="bg1"/>
                          </a:solidFill>
                          <a:latin typeface="Verdana" pitchFamily="34" charset="0"/>
                          <a:ea typeface="Verdana" pitchFamily="34" charset="0"/>
                          <a:cs typeface="Verdana" pitchFamily="34" charset="0"/>
                        </a:rPr>
                        <a:t>. H</a:t>
                      </a:r>
                    </a:p>
                    <a:p>
                      <a:pPr algn="just"/>
                      <a:r>
                        <a:rPr lang="es-CO" sz="1500" dirty="0" smtClean="0">
                          <a:solidFill>
                            <a:schemeClr val="bg1"/>
                          </a:solidFill>
                          <a:latin typeface="Verdana" pitchFamily="34" charset="0"/>
                          <a:ea typeface="Verdana" pitchFamily="34" charset="0"/>
                          <a:cs typeface="Verdana" pitchFamily="34" charset="0"/>
                        </a:rPr>
                        <a:t>La</a:t>
                      </a:r>
                      <a:r>
                        <a:rPr lang="es-CO" sz="1500" baseline="0" dirty="0" smtClean="0">
                          <a:solidFill>
                            <a:schemeClr val="bg1"/>
                          </a:solidFill>
                          <a:latin typeface="Verdana" pitchFamily="34" charset="0"/>
                          <a:ea typeface="Verdana" pitchFamily="34" charset="0"/>
                          <a:cs typeface="Verdana" pitchFamily="34" charset="0"/>
                        </a:rPr>
                        <a:t> Grecia frente a </a:t>
                      </a:r>
                      <a:r>
                        <a:rPr lang="es-CO" sz="1500" baseline="0" dirty="0" err="1" smtClean="0">
                          <a:solidFill>
                            <a:schemeClr val="bg1"/>
                          </a:solidFill>
                          <a:latin typeface="Verdana" pitchFamily="34" charset="0"/>
                          <a:ea typeface="Verdana" pitchFamily="34" charset="0"/>
                          <a:cs typeface="Verdana" pitchFamily="34" charset="0"/>
                        </a:rPr>
                        <a:t>Mz</a:t>
                      </a:r>
                      <a:r>
                        <a:rPr lang="es-CO" sz="1500" baseline="0" dirty="0" smtClean="0">
                          <a:solidFill>
                            <a:schemeClr val="bg1"/>
                          </a:solidFill>
                          <a:latin typeface="Verdana" pitchFamily="34" charset="0"/>
                          <a:ea typeface="Verdana" pitchFamily="34" charset="0"/>
                          <a:cs typeface="Verdana" pitchFamily="34" charset="0"/>
                        </a:rPr>
                        <a:t>. 2</a:t>
                      </a:r>
                    </a:p>
                    <a:p>
                      <a:pPr algn="just"/>
                      <a:r>
                        <a:rPr lang="es-CO" sz="1500" baseline="0" dirty="0" smtClean="0">
                          <a:solidFill>
                            <a:schemeClr val="bg1"/>
                          </a:solidFill>
                          <a:latin typeface="Verdana" pitchFamily="34" charset="0"/>
                          <a:ea typeface="Verdana" pitchFamily="34" charset="0"/>
                          <a:cs typeface="Verdana" pitchFamily="34" charset="0"/>
                        </a:rPr>
                        <a:t>Mesón de Sinaí, entre otros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visitas técnicas,</a:t>
                      </a:r>
                      <a:r>
                        <a:rPr lang="es-CO" sz="1500" baseline="0" dirty="0" smtClean="0">
                          <a:solidFill>
                            <a:schemeClr val="bg1"/>
                          </a:solidFill>
                          <a:latin typeface="Verdana" pitchFamily="34" charset="0"/>
                          <a:ea typeface="Verdana" pitchFamily="34" charset="0"/>
                          <a:cs typeface="Verdana" pitchFamily="34" charset="0"/>
                        </a:rPr>
                        <a:t> dan recomendaciones a propietarios de predios.  En casos donde es afectación por guadual solicitan a Planeación su mantenimiento, o en su defecto informan si la estructura no está afectada tal como se creía.</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Vivienda</a:t>
                      </a:r>
                      <a:r>
                        <a:rPr lang="es-CO" sz="1500" baseline="0" dirty="0" smtClean="0">
                          <a:solidFill>
                            <a:schemeClr val="bg1"/>
                          </a:solidFill>
                          <a:latin typeface="Verdana" pitchFamily="34" charset="0"/>
                          <a:ea typeface="Verdana" pitchFamily="34" charset="0"/>
                          <a:cs typeface="Verdana" pitchFamily="34" charset="0"/>
                        </a:rPr>
                        <a:t>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a:t>
                      </a:r>
                      <a:r>
                        <a:rPr lang="es-CO" sz="1500" dirty="0" err="1" smtClean="0">
                          <a:solidFill>
                            <a:schemeClr val="bg1"/>
                          </a:solidFill>
                          <a:latin typeface="Verdana" pitchFamily="34" charset="0"/>
                          <a:ea typeface="Verdana" pitchFamily="34" charset="0"/>
                          <a:cs typeface="Verdana" pitchFamily="34" charset="0"/>
                        </a:rPr>
                        <a:t>Fomvivienda</a:t>
                      </a:r>
                      <a:r>
                        <a:rPr lang="es-CO" sz="1500" baseline="0" dirty="0" smtClean="0">
                          <a:solidFill>
                            <a:schemeClr val="bg1"/>
                          </a:solidFill>
                          <a:latin typeface="Verdana" pitchFamily="34" charset="0"/>
                          <a:ea typeface="Verdana" pitchFamily="34" charset="0"/>
                          <a:cs typeface="Verdana" pitchFamily="34" charset="0"/>
                        </a:rPr>
                        <a:t> de mejoramiento de auxilios de mejoramiento de vivienda para habitantes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Cecilia II Etapa</a:t>
                      </a:r>
                    </a:p>
                    <a:p>
                      <a:pPr algn="just"/>
                      <a:r>
                        <a:rPr lang="es-CO" sz="1500" dirty="0" smtClean="0">
                          <a:solidFill>
                            <a:schemeClr val="bg1"/>
                          </a:solidFill>
                          <a:latin typeface="Verdana" pitchFamily="34" charset="0"/>
                          <a:ea typeface="Verdana" pitchFamily="34" charset="0"/>
                          <a:cs typeface="Verdana" pitchFamily="34" charset="0"/>
                        </a:rPr>
                        <a:t>Nueva Armenia III Etapa, entre otros</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Informan no cuentan con este programa en la actualidad.</a:t>
                      </a:r>
                    </a:p>
                  </a:txBody>
                  <a:tcPr marL="90012" marR="90012" marT="45590" marB="45590"/>
                </a:tc>
              </a:tr>
              <a:tr h="907643">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1490895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7" name="Rectángulo 6"/>
          <p:cNvSpPr/>
          <p:nvPr/>
        </p:nvSpPr>
        <p:spPr>
          <a:xfrm>
            <a:off x="4581954" y="2958604"/>
            <a:ext cx="2996334"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SOCIAL</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320572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406726552"/>
              </p:ext>
            </p:extLst>
          </p:nvPr>
        </p:nvGraphicFramePr>
        <p:xfrm>
          <a:off x="247477" y="767861"/>
          <a:ext cx="11665296" cy="5833252"/>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663868">
                <a:tc>
                  <a:txBody>
                    <a:bodyPr/>
                    <a:lstStyle/>
                    <a:p>
                      <a:pPr algn="just"/>
                      <a:r>
                        <a:rPr lang="es-CO" sz="1500" dirty="0" smtClean="0">
                          <a:solidFill>
                            <a:schemeClr val="bg1"/>
                          </a:solidFill>
                          <a:latin typeface="Verdana" pitchFamily="34" charset="0"/>
                          <a:ea typeface="Verdana" pitchFamily="34" charset="0"/>
                          <a:cs typeface="Verdana" pitchFamily="34" charset="0"/>
                        </a:rPr>
                        <a:t>Social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Desarrollo Social de ayudas a familias de bajos recursos económicos, en situación crítica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Grecia</a:t>
                      </a:r>
                    </a:p>
                    <a:p>
                      <a:pPr algn="just"/>
                      <a:r>
                        <a:rPr lang="es-CO" sz="1500" dirty="0" smtClean="0">
                          <a:solidFill>
                            <a:schemeClr val="bg1"/>
                          </a:solidFill>
                          <a:latin typeface="Verdana" pitchFamily="34" charset="0"/>
                          <a:ea typeface="Verdana" pitchFamily="34" charset="0"/>
                          <a:cs typeface="Verdana" pitchFamily="34" charset="0"/>
                        </a:rPr>
                        <a:t>Nueva Armenia III Etapa</a:t>
                      </a:r>
                    </a:p>
                    <a:p>
                      <a:pPr algn="just"/>
                      <a:r>
                        <a:rPr lang="es-CO" sz="1500" dirty="0" smtClean="0">
                          <a:solidFill>
                            <a:schemeClr val="bg1"/>
                          </a:solidFill>
                          <a:latin typeface="Verdana" pitchFamily="34" charset="0"/>
                          <a:ea typeface="Verdana" pitchFamily="34" charset="0"/>
                          <a:cs typeface="Verdana" pitchFamily="34" charset="0"/>
                        </a:rPr>
                        <a:t>Mesón de Sinaí</a:t>
                      </a:r>
                    </a:p>
                    <a:p>
                      <a:pPr algn="just"/>
                      <a:r>
                        <a:rPr lang="es-CO" sz="1500" dirty="0" smtClean="0">
                          <a:solidFill>
                            <a:schemeClr val="bg1"/>
                          </a:solidFill>
                          <a:latin typeface="Verdana" pitchFamily="34" charset="0"/>
                          <a:ea typeface="Verdana" pitchFamily="34" charset="0"/>
                          <a:cs typeface="Verdana" pitchFamily="34" charset="0"/>
                        </a:rPr>
                        <a:t>Villa Hermosa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visitas, pero la ayuda dada es poca.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854052">
                <a:tc>
                  <a:txBody>
                    <a:bodyPr/>
                    <a:lstStyle/>
                    <a:p>
                      <a:pPr algn="just"/>
                      <a:r>
                        <a:rPr lang="es-CO" sz="1500" dirty="0" smtClean="0">
                          <a:solidFill>
                            <a:schemeClr val="bg1"/>
                          </a:solidFill>
                          <a:latin typeface="Verdana" pitchFamily="34" charset="0"/>
                          <a:ea typeface="Verdana" pitchFamily="34" charset="0"/>
                          <a:cs typeface="Verdana" pitchFamily="34" charset="0"/>
                        </a:rPr>
                        <a:t>Social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Participación en sorteo por</a:t>
                      </a:r>
                      <a:r>
                        <a:rPr lang="es-CO" sz="1500" baseline="0" dirty="0" smtClean="0">
                          <a:solidFill>
                            <a:schemeClr val="bg1"/>
                          </a:solidFill>
                          <a:latin typeface="Verdana" pitchFamily="34" charset="0"/>
                          <a:ea typeface="Verdana" pitchFamily="34" charset="0"/>
                          <a:cs typeface="Verdana" pitchFamily="34" charset="0"/>
                        </a:rPr>
                        <a:t> parte de la oficina Asesora Social de la Alcaldía de Armenia, del programa Todos Ponen, el cual ganó la Edil de la Comuna 3 Diana Cristina, siendo beneficiado Villa Hermosa con un parque infantil.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Villa Hermosa</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Construcción / adecuación de un parque infantil en Villa Hermosa para uso y disfrute</a:t>
                      </a:r>
                      <a:r>
                        <a:rPr lang="es-CO" sz="1500" baseline="0" dirty="0" smtClean="0">
                          <a:solidFill>
                            <a:schemeClr val="bg1"/>
                          </a:solidFill>
                          <a:latin typeface="Verdana" pitchFamily="34" charset="0"/>
                          <a:ea typeface="Verdana" pitchFamily="34" charset="0"/>
                          <a:cs typeface="Verdana" pitchFamily="34" charset="0"/>
                        </a:rPr>
                        <a:t> de los infantes del sector.</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Social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Asesor</a:t>
                      </a:r>
                      <a:r>
                        <a:rPr lang="es-CO" sz="1500" baseline="0" dirty="0" smtClean="0">
                          <a:solidFill>
                            <a:schemeClr val="bg1"/>
                          </a:solidFill>
                          <a:latin typeface="Verdana" pitchFamily="34" charset="0"/>
                          <a:ea typeface="Verdana" pitchFamily="34" charset="0"/>
                          <a:cs typeface="Verdana" pitchFamily="34" charset="0"/>
                        </a:rPr>
                        <a:t> Social para inclusión en programa Todos Ponen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Las Colinas (parque infantil)</a:t>
                      </a:r>
                    </a:p>
                    <a:p>
                      <a:pPr algn="just"/>
                      <a:r>
                        <a:rPr lang="es-CO" sz="1500" dirty="0" smtClean="0">
                          <a:solidFill>
                            <a:schemeClr val="bg1"/>
                          </a:solidFill>
                          <a:latin typeface="Verdana" pitchFamily="34" charset="0"/>
                          <a:ea typeface="Verdana" pitchFamily="34" charset="0"/>
                          <a:cs typeface="Verdana" pitchFamily="34" charset="0"/>
                        </a:rPr>
                        <a:t>13 Junio</a:t>
                      </a:r>
                    </a:p>
                    <a:p>
                      <a:pPr algn="just"/>
                      <a:r>
                        <a:rPr lang="es-CO" sz="1500" dirty="0" smtClean="0">
                          <a:solidFill>
                            <a:schemeClr val="bg1"/>
                          </a:solidFill>
                          <a:latin typeface="Verdana" pitchFamily="34" charset="0"/>
                          <a:ea typeface="Verdana" pitchFamily="34" charset="0"/>
                          <a:cs typeface="Verdana" pitchFamily="34" charset="0"/>
                        </a:rPr>
                        <a:t>La Grecia</a:t>
                      </a:r>
                    </a:p>
                    <a:p>
                      <a:pPr algn="just"/>
                      <a:r>
                        <a:rPr lang="es-CO" sz="1500" dirty="0" smtClean="0">
                          <a:solidFill>
                            <a:schemeClr val="bg1"/>
                          </a:solidFill>
                          <a:latin typeface="Verdana" pitchFamily="34" charset="0"/>
                          <a:ea typeface="Verdana" pitchFamily="34" charset="0"/>
                          <a:cs typeface="Verdana" pitchFamily="34" charset="0"/>
                        </a:rPr>
                        <a:t>25 de Mayo</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visitas técnicas</a:t>
                      </a:r>
                      <a:r>
                        <a:rPr lang="es-CO" sz="1500" baseline="0" dirty="0" smtClean="0">
                          <a:solidFill>
                            <a:schemeClr val="bg1"/>
                          </a:solidFill>
                          <a:latin typeface="Verdana" pitchFamily="34" charset="0"/>
                          <a:ea typeface="Verdana" pitchFamily="34" charset="0"/>
                          <a:cs typeface="Verdana" pitchFamily="34" charset="0"/>
                        </a:rPr>
                        <a:t> y en algunos casos colaboran como con el arreglo del parque infantil Las Colinas.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Social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el Municipio y el Depto.</a:t>
                      </a:r>
                      <a:r>
                        <a:rPr lang="es-CO" sz="1500" baseline="0" dirty="0" smtClean="0">
                          <a:solidFill>
                            <a:schemeClr val="bg1"/>
                          </a:solidFill>
                          <a:latin typeface="Verdana" pitchFamily="34" charset="0"/>
                          <a:ea typeface="Verdana" pitchFamily="34" charset="0"/>
                          <a:cs typeface="Verdana" pitchFamily="34" charset="0"/>
                        </a:rPr>
                        <a:t> Para puesta en marcha de la Ley 1757 de 2015 “Participación Democrática”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a:t>
                      </a:r>
                      <a:r>
                        <a:rPr lang="es-CO" sz="1500" baseline="0" dirty="0" smtClean="0">
                          <a:solidFill>
                            <a:schemeClr val="bg1"/>
                          </a:solidFill>
                          <a:latin typeface="Verdana" pitchFamily="34" charset="0"/>
                          <a:ea typeface="Verdana" pitchFamily="34" charset="0"/>
                          <a:cs typeface="Verdana" pitchFamily="34" charset="0"/>
                        </a:rPr>
                        <a:t> 3</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Informan</a:t>
                      </a:r>
                      <a:r>
                        <a:rPr lang="es-CO" sz="1500" baseline="0" dirty="0" smtClean="0">
                          <a:solidFill>
                            <a:schemeClr val="bg1"/>
                          </a:solidFill>
                          <a:latin typeface="Verdana" pitchFamily="34" charset="0"/>
                          <a:ea typeface="Verdana" pitchFamily="34" charset="0"/>
                          <a:cs typeface="Verdana" pitchFamily="34" charset="0"/>
                        </a:rPr>
                        <a:t> están adelantando proceso para conformación del Consejo de Participación Ciudadana.</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Social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Desarrollo Social de inclusión de adultos mayores de la Comuna 3 en subsidio para esta población.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Cecilia I Etapa</a:t>
                      </a:r>
                    </a:p>
                    <a:p>
                      <a:pPr algn="just"/>
                      <a:r>
                        <a:rPr lang="es-CO" sz="1500" dirty="0" smtClean="0">
                          <a:solidFill>
                            <a:schemeClr val="bg1"/>
                          </a:solidFill>
                          <a:latin typeface="Verdana" pitchFamily="34" charset="0"/>
                          <a:ea typeface="Verdana" pitchFamily="34" charset="0"/>
                          <a:cs typeface="Verdana" pitchFamily="34" charset="0"/>
                        </a:rPr>
                        <a:t>Nueva Armenia III Etapa</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Dejan en lista de espera</a:t>
                      </a:r>
                      <a:r>
                        <a:rPr lang="es-CO" sz="1500" baseline="0" dirty="0" smtClean="0">
                          <a:solidFill>
                            <a:schemeClr val="bg1"/>
                          </a:solidFill>
                          <a:latin typeface="Verdana" pitchFamily="34" charset="0"/>
                          <a:ea typeface="Verdana" pitchFamily="34" charset="0"/>
                          <a:cs typeface="Verdana" pitchFamily="34" charset="0"/>
                        </a:rPr>
                        <a:t> siempre y cuando cumplan con los requisitos normativos para tal fin.</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2623617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177132331"/>
              </p:ext>
            </p:extLst>
          </p:nvPr>
        </p:nvGraphicFramePr>
        <p:xfrm>
          <a:off x="247477" y="767861"/>
          <a:ext cx="11665296" cy="5970672"/>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663868">
                <a:tc>
                  <a:txBody>
                    <a:bodyPr/>
                    <a:lstStyle/>
                    <a:p>
                      <a:pPr algn="just"/>
                      <a:r>
                        <a:rPr lang="es-CO" sz="1500" dirty="0" smtClean="0">
                          <a:solidFill>
                            <a:schemeClr val="bg1"/>
                          </a:solidFill>
                          <a:latin typeface="Verdana" pitchFamily="34" charset="0"/>
                          <a:ea typeface="Verdana" pitchFamily="34" charset="0"/>
                          <a:cs typeface="Verdana" pitchFamily="34" charset="0"/>
                        </a:rPr>
                        <a:t>Social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ante Secretaría de Familia, </a:t>
                      </a:r>
                      <a:r>
                        <a:rPr lang="es-CO" sz="1500" baseline="0" dirty="0" err="1" smtClean="0">
                          <a:solidFill>
                            <a:schemeClr val="bg1"/>
                          </a:solidFill>
                          <a:latin typeface="Verdana" pitchFamily="34" charset="0"/>
                          <a:ea typeface="Verdana" pitchFamily="34" charset="0"/>
                          <a:cs typeface="Verdana" pitchFamily="34" charset="0"/>
                        </a:rPr>
                        <a:t>Colanta</a:t>
                      </a:r>
                      <a:r>
                        <a:rPr lang="es-CO" sz="1500" baseline="0" dirty="0" smtClean="0">
                          <a:solidFill>
                            <a:schemeClr val="bg1"/>
                          </a:solidFill>
                          <a:latin typeface="Verdana" pitchFamily="34" charset="0"/>
                          <a:ea typeface="Verdana" pitchFamily="34" charset="0"/>
                          <a:cs typeface="Verdana" pitchFamily="34" charset="0"/>
                        </a:rPr>
                        <a:t> y otros, de donación de ingredientes para preparar natilla a adultos mayores </a:t>
                      </a:r>
                      <a:r>
                        <a:rPr lang="es-CO" sz="1500" baseline="0" dirty="0" err="1" smtClean="0">
                          <a:solidFill>
                            <a:schemeClr val="bg1"/>
                          </a:solidFill>
                          <a:latin typeface="Verdana" pitchFamily="34" charset="0"/>
                          <a:ea typeface="Verdana" pitchFamily="34" charset="0"/>
                          <a:cs typeface="Verdana" pitchFamily="34" charset="0"/>
                        </a:rPr>
                        <a:t>ancianato</a:t>
                      </a:r>
                      <a:r>
                        <a:rPr lang="es-CO" sz="1500" baseline="0" dirty="0" smtClean="0">
                          <a:solidFill>
                            <a:schemeClr val="bg1"/>
                          </a:solidFill>
                          <a:latin typeface="Verdana" pitchFamily="34" charset="0"/>
                          <a:ea typeface="Verdana" pitchFamily="34" charset="0"/>
                          <a:cs typeface="Verdana" pitchFamily="34" charset="0"/>
                        </a:rPr>
                        <a:t> El </a:t>
                      </a:r>
                      <a:r>
                        <a:rPr lang="es-CO" sz="1500" baseline="0" dirty="0" err="1" smtClean="0">
                          <a:solidFill>
                            <a:schemeClr val="bg1"/>
                          </a:solidFill>
                          <a:latin typeface="Verdana" pitchFamily="34" charset="0"/>
                          <a:ea typeface="Verdana" pitchFamily="34" charset="0"/>
                          <a:cs typeface="Verdana" pitchFamily="34" charset="0"/>
                        </a:rPr>
                        <a:t>Carmén</a:t>
                      </a:r>
                      <a:r>
                        <a:rPr lang="es-CO" sz="1500" baseline="0" dirty="0" smtClean="0">
                          <a:solidFill>
                            <a:schemeClr val="bg1"/>
                          </a:solidFill>
                          <a:latin typeface="Verdana" pitchFamily="34" charset="0"/>
                          <a:ea typeface="Verdana" pitchFamily="34" charset="0"/>
                          <a:cs typeface="Verdana" pitchFamily="34" charset="0"/>
                        </a:rPr>
                        <a:t>.</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En algunas ocasiones han colaborado.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1586708">
                <a:tc>
                  <a:txBody>
                    <a:bodyPr/>
                    <a:lstStyle/>
                    <a:p>
                      <a:pPr algn="just"/>
                      <a:r>
                        <a:rPr lang="es-CO" sz="1500" dirty="0" smtClean="0">
                          <a:solidFill>
                            <a:schemeClr val="bg1"/>
                          </a:solidFill>
                          <a:latin typeface="Verdana" pitchFamily="34" charset="0"/>
                          <a:ea typeface="Verdana" pitchFamily="34" charset="0"/>
                          <a:cs typeface="Verdana" pitchFamily="34" charset="0"/>
                        </a:rPr>
                        <a:t>Social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Realización Foro de Adultos Mayores</a:t>
                      </a:r>
                      <a:r>
                        <a:rPr lang="es-CO" sz="1500" baseline="0" dirty="0" smtClean="0">
                          <a:solidFill>
                            <a:schemeClr val="bg1"/>
                          </a:solidFill>
                          <a:latin typeface="Verdana" pitchFamily="34" charset="0"/>
                          <a:ea typeface="Verdana" pitchFamily="34" charset="0"/>
                          <a:cs typeface="Verdana" pitchFamily="34" charset="0"/>
                        </a:rPr>
                        <a:t> de la Comuna 3, el 7 de noviembre de 2017, con participación: Personería, Defensoría, Secretaría de Familia, Desarrollo Social, Cabildo Adulto Mayor Armenia, Grupos Adultos Mayores Comuna 3 y Ediles de la jurisdicción.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Las entidades presentes les explican a los adultos mayores los beneficios, derechos, programas,</a:t>
                      </a:r>
                      <a:r>
                        <a:rPr lang="es-CO" sz="1500" baseline="0" dirty="0" smtClean="0">
                          <a:solidFill>
                            <a:schemeClr val="bg1"/>
                          </a:solidFill>
                          <a:latin typeface="Verdana" pitchFamily="34" charset="0"/>
                          <a:ea typeface="Verdana" pitchFamily="34" charset="0"/>
                          <a:cs typeface="Verdana" pitchFamily="34" charset="0"/>
                        </a:rPr>
                        <a:t> proyectos y demás a los que pueden acceder por ley.</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Social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Celebración de Navidad a hijos o familiares de Presidentes</a:t>
                      </a:r>
                      <a:r>
                        <a:rPr lang="es-CO" sz="1500" baseline="0" dirty="0" smtClean="0">
                          <a:solidFill>
                            <a:schemeClr val="bg1"/>
                          </a:solidFill>
                          <a:latin typeface="Verdana" pitchFamily="34" charset="0"/>
                          <a:ea typeface="Verdana" pitchFamily="34" charset="0"/>
                          <a:cs typeface="Verdana" pitchFamily="34" charset="0"/>
                        </a:rPr>
                        <a:t> de JAC de la Comuna 3, en la Vigencia 2017.</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celebración se realizó de manera</a:t>
                      </a:r>
                      <a:r>
                        <a:rPr lang="es-CO" sz="1500" baseline="0" dirty="0" smtClean="0">
                          <a:solidFill>
                            <a:schemeClr val="bg1"/>
                          </a:solidFill>
                          <a:latin typeface="Verdana" pitchFamily="34" charset="0"/>
                          <a:ea typeface="Verdana" pitchFamily="34" charset="0"/>
                          <a:cs typeface="Verdana" pitchFamily="34" charset="0"/>
                        </a:rPr>
                        <a:t> satisfactoria en diciembre de 2017 con actividades lúdicas y recreativas, refrigerios, dulces y regalos para los niños.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Social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Atención Comunitaria</a:t>
                      </a:r>
                      <a:r>
                        <a:rPr lang="es-CO" sz="1500" baseline="0" dirty="0" smtClean="0">
                          <a:solidFill>
                            <a:schemeClr val="bg1"/>
                          </a:solidFill>
                          <a:latin typeface="Verdana" pitchFamily="34" charset="0"/>
                          <a:ea typeface="Verdana" pitchFamily="34" charset="0"/>
                          <a:cs typeface="Verdana" pitchFamily="34" charset="0"/>
                        </a:rPr>
                        <a:t> (Al Público):</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La JAL Comuna 3 presta apoyo a través de su secretaría a las JAC y líderes comunitarios de la jurisdicción en la digitación de oficios, entre otros.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Apoyo Comunitario a la gestión de nuestros dignatarios</a:t>
                      </a:r>
                      <a:r>
                        <a:rPr lang="es-CO" sz="1500" baseline="0" dirty="0" smtClean="0">
                          <a:solidFill>
                            <a:schemeClr val="bg1"/>
                          </a:solidFill>
                          <a:latin typeface="Verdana" pitchFamily="34" charset="0"/>
                          <a:ea typeface="Verdana" pitchFamily="34" charset="0"/>
                          <a:cs typeface="Verdana" pitchFamily="34" charset="0"/>
                        </a:rPr>
                        <a:t> y líderes comunitarios, lo cual puede ser verificado a través de Libro de Atención al Público que reposa en la oficina.</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1682151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8" name="Rectángulo 7"/>
          <p:cNvSpPr/>
          <p:nvPr/>
        </p:nvSpPr>
        <p:spPr>
          <a:xfrm>
            <a:off x="1000016" y="2958604"/>
            <a:ext cx="10160218"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GOBIERNO Y SEGURIDAD</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89429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58661708"/>
              </p:ext>
            </p:extLst>
          </p:nvPr>
        </p:nvGraphicFramePr>
        <p:xfrm>
          <a:off x="247477" y="767861"/>
          <a:ext cx="11665296" cy="5742072"/>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663868">
                <a:tc>
                  <a:txBody>
                    <a:bodyPr/>
                    <a:lstStyle/>
                    <a:p>
                      <a:pPr algn="just"/>
                      <a:r>
                        <a:rPr lang="es-CO" sz="1500" dirty="0" smtClean="0">
                          <a:solidFill>
                            <a:schemeClr val="bg1"/>
                          </a:solidFill>
                          <a:latin typeface="Verdana" pitchFamily="34" charset="0"/>
                          <a:ea typeface="Verdana" pitchFamily="34" charset="0"/>
                          <a:cs typeface="Verdana" pitchFamily="34" charset="0"/>
                        </a:rPr>
                        <a:t>Gobierno</a:t>
                      </a:r>
                      <a:r>
                        <a:rPr lang="es-CO" sz="1500" baseline="0" dirty="0" smtClean="0">
                          <a:solidFill>
                            <a:schemeClr val="bg1"/>
                          </a:solidFill>
                          <a:latin typeface="Verdana" pitchFamily="34" charset="0"/>
                          <a:ea typeface="Verdana" pitchFamily="34" charset="0"/>
                          <a:cs typeface="Verdana" pitchFamily="34" charset="0"/>
                        </a:rPr>
                        <a:t> y Seguridad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Puesta en conocimiento de las autoridades</a:t>
                      </a:r>
                      <a:r>
                        <a:rPr lang="es-CO" sz="1500" baseline="0" dirty="0" smtClean="0">
                          <a:solidFill>
                            <a:schemeClr val="bg1"/>
                          </a:solidFill>
                          <a:latin typeface="Verdana" pitchFamily="34" charset="0"/>
                          <a:ea typeface="Verdana" pitchFamily="34" charset="0"/>
                          <a:cs typeface="Verdana" pitchFamily="34" charset="0"/>
                        </a:rPr>
                        <a:t> policiales, acerca de problemáticas de seguridad existentes en barrios o sectores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a:t>
                      </a:r>
                      <a:r>
                        <a:rPr lang="es-CO" sz="1500" dirty="0" err="1" smtClean="0">
                          <a:solidFill>
                            <a:schemeClr val="bg1"/>
                          </a:solidFill>
                          <a:latin typeface="Verdana" pitchFamily="34" charset="0"/>
                          <a:ea typeface="Verdana" pitchFamily="34" charset="0"/>
                          <a:cs typeface="Verdana" pitchFamily="34" charset="0"/>
                        </a:rPr>
                        <a:t>Adiela</a:t>
                      </a:r>
                      <a:endParaRPr lang="es-CO" sz="1500" dirty="0" smtClean="0">
                        <a:solidFill>
                          <a:schemeClr val="bg1"/>
                        </a:solidFill>
                        <a:latin typeface="Verdana" pitchFamily="34" charset="0"/>
                        <a:ea typeface="Verdana" pitchFamily="34" charset="0"/>
                        <a:cs typeface="Verdana" pitchFamily="34" charset="0"/>
                      </a:endParaRPr>
                    </a:p>
                    <a:p>
                      <a:pPr algn="just"/>
                      <a:r>
                        <a:rPr lang="es-CO" sz="1500" dirty="0" smtClean="0">
                          <a:solidFill>
                            <a:schemeClr val="bg1"/>
                          </a:solidFill>
                          <a:latin typeface="Verdana" pitchFamily="34" charset="0"/>
                          <a:ea typeface="Verdana" pitchFamily="34" charset="0"/>
                          <a:cs typeface="Verdana" pitchFamily="34" charset="0"/>
                        </a:rPr>
                        <a:t>Cancha</a:t>
                      </a:r>
                      <a:r>
                        <a:rPr lang="es-CO" sz="1500" baseline="0" dirty="0" smtClean="0">
                          <a:solidFill>
                            <a:schemeClr val="bg1"/>
                          </a:solidFill>
                          <a:latin typeface="Verdana" pitchFamily="34" charset="0"/>
                          <a:ea typeface="Verdana" pitchFamily="34" charset="0"/>
                          <a:cs typeface="Verdana" pitchFamily="34" charset="0"/>
                        </a:rPr>
                        <a:t> Ciudad Dorada</a:t>
                      </a:r>
                    </a:p>
                    <a:p>
                      <a:pPr algn="just"/>
                      <a:r>
                        <a:rPr lang="es-CO" sz="1500" baseline="0" dirty="0" smtClean="0">
                          <a:solidFill>
                            <a:schemeClr val="bg1"/>
                          </a:solidFill>
                          <a:latin typeface="Verdana" pitchFamily="34" charset="0"/>
                          <a:ea typeface="Verdana" pitchFamily="34" charset="0"/>
                          <a:cs typeface="Verdana" pitchFamily="34" charset="0"/>
                        </a:rPr>
                        <a:t>La Cecilia I y III Etapa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a:t>
                      </a:r>
                      <a:r>
                        <a:rPr lang="es-CO" sz="1500" baseline="0" dirty="0" smtClean="0">
                          <a:solidFill>
                            <a:schemeClr val="bg1"/>
                          </a:solidFill>
                          <a:latin typeface="Verdana" pitchFamily="34" charset="0"/>
                          <a:ea typeface="Verdana" pitchFamily="34" charset="0"/>
                          <a:cs typeface="Verdana" pitchFamily="34" charset="0"/>
                        </a:rPr>
                        <a:t> Policía realiza actividades de mitigación de las problemáticas.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854052">
                <a:tc>
                  <a:txBody>
                    <a:bodyPr/>
                    <a:lstStyle/>
                    <a:p>
                      <a:pPr algn="just"/>
                      <a:r>
                        <a:rPr lang="es-CO" sz="1500" dirty="0" smtClean="0">
                          <a:solidFill>
                            <a:schemeClr val="bg1"/>
                          </a:solidFill>
                          <a:latin typeface="Verdana" pitchFamily="34" charset="0"/>
                          <a:ea typeface="Verdana" pitchFamily="34" charset="0"/>
                          <a:cs typeface="Verdana" pitchFamily="34" charset="0"/>
                        </a:rPr>
                        <a:t>Gobierno y Seguridad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Visita a Bomberos Sinaí el viernes 7 de abril de 2017 por precarias condiciones en que esta estación se encuentra.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Tanto Secretaría de Gobierno como el</a:t>
                      </a:r>
                      <a:r>
                        <a:rPr lang="es-CO" sz="1500" baseline="0" dirty="0" smtClean="0">
                          <a:solidFill>
                            <a:schemeClr val="bg1"/>
                          </a:solidFill>
                          <a:latin typeface="Verdana" pitchFamily="34" charset="0"/>
                          <a:ea typeface="Verdana" pitchFamily="34" charset="0"/>
                          <a:cs typeface="Verdana" pitchFamily="34" charset="0"/>
                        </a:rPr>
                        <a:t> Alcalde de ese entonces se comprometen en dar la mayor solución posible a sus problemáticas.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Gobierno y Seguridad</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a:t>
                      </a:r>
                      <a:r>
                        <a:rPr lang="es-CO" sz="1500" baseline="0" dirty="0" smtClean="0">
                          <a:solidFill>
                            <a:schemeClr val="bg1"/>
                          </a:solidFill>
                          <a:latin typeface="Verdana" pitchFamily="34" charset="0"/>
                          <a:ea typeface="Verdana" pitchFamily="34" charset="0"/>
                          <a:cs typeface="Verdana" pitchFamily="34" charset="0"/>
                        </a:rPr>
                        <a:t> reparación de cámaras de seguridad en barrios y/o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a:t>
                      </a:r>
                      <a:r>
                        <a:rPr lang="es-CO" sz="1500" baseline="0" dirty="0" smtClean="0">
                          <a:solidFill>
                            <a:schemeClr val="bg1"/>
                          </a:solidFill>
                          <a:latin typeface="Verdana" pitchFamily="34" charset="0"/>
                          <a:ea typeface="Verdana" pitchFamily="34" charset="0"/>
                          <a:cs typeface="Verdana" pitchFamily="34" charset="0"/>
                        </a:rPr>
                        <a:t> Cecilia I Etapa</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El Municipio informa que está adelantando proceso de mantenimiento</a:t>
                      </a:r>
                      <a:r>
                        <a:rPr lang="es-CO" sz="1500" baseline="0" dirty="0" smtClean="0">
                          <a:solidFill>
                            <a:schemeClr val="bg1"/>
                          </a:solidFill>
                          <a:latin typeface="Verdana" pitchFamily="34" charset="0"/>
                          <a:ea typeface="Verdana" pitchFamily="34" charset="0"/>
                          <a:cs typeface="Verdana" pitchFamily="34" charset="0"/>
                        </a:rPr>
                        <a:t> preventivo y correctivo de cámaras de seguridad en Armenia.</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Gobierno</a:t>
                      </a:r>
                      <a:r>
                        <a:rPr lang="es-CO" sz="1500" baseline="0" dirty="0" smtClean="0">
                          <a:solidFill>
                            <a:schemeClr val="bg1"/>
                          </a:solidFill>
                          <a:latin typeface="Verdana" pitchFamily="34" charset="0"/>
                          <a:ea typeface="Verdana" pitchFamily="34" charset="0"/>
                          <a:cs typeface="Verdana" pitchFamily="34" charset="0"/>
                        </a:rPr>
                        <a:t> y Seguridad</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para averiguar en que van procesos de restitución en cuanto a recuperación de predios propiedad del Municipio en la</a:t>
                      </a:r>
                      <a:r>
                        <a:rPr lang="es-CO" sz="1500" baseline="0" dirty="0" smtClean="0">
                          <a:solidFill>
                            <a:schemeClr val="bg1"/>
                          </a:solidFill>
                          <a:latin typeface="Verdana" pitchFamily="34" charset="0"/>
                          <a:ea typeface="Verdana" pitchFamily="34" charset="0"/>
                          <a:cs typeface="Verdana" pitchFamily="34" charset="0"/>
                        </a:rPr>
                        <a:t>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Inmediaciones Nueva Armenia I Etapa</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Secretaría</a:t>
                      </a:r>
                      <a:r>
                        <a:rPr lang="es-CO" sz="1500" baseline="0" dirty="0" smtClean="0">
                          <a:solidFill>
                            <a:schemeClr val="bg1"/>
                          </a:solidFill>
                          <a:latin typeface="Verdana" pitchFamily="34" charset="0"/>
                          <a:ea typeface="Verdana" pitchFamily="34" charset="0"/>
                          <a:cs typeface="Verdana" pitchFamily="34" charset="0"/>
                        </a:rPr>
                        <a:t> de Gobierno e inspecciones dan respuesta de las actuaciones que vienen adelantando y como va el proceso de restitución.  De esta información se trasladan copias al Presidente JAC Nueva Armenia I.</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3467389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384183870"/>
              </p:ext>
            </p:extLst>
          </p:nvPr>
        </p:nvGraphicFramePr>
        <p:xfrm>
          <a:off x="247477" y="767861"/>
          <a:ext cx="11665296" cy="3350784"/>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663868">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p>
                      <a:pPr algn="just"/>
                      <a:r>
                        <a:rPr lang="es-CO" sz="1500" dirty="0" smtClean="0">
                          <a:solidFill>
                            <a:schemeClr val="bg1"/>
                          </a:solidFill>
                          <a:latin typeface="Verdana" pitchFamily="34" charset="0"/>
                          <a:ea typeface="Verdana" pitchFamily="34" charset="0"/>
                          <a:cs typeface="Verdana" pitchFamily="34" charset="0"/>
                        </a:rPr>
                        <a:t>Gobierno y Seguridad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p>
                      <a:pPr algn="just"/>
                      <a:r>
                        <a:rPr lang="es-CO" sz="1500" dirty="0" smtClean="0">
                          <a:solidFill>
                            <a:schemeClr val="bg1"/>
                          </a:solidFill>
                          <a:latin typeface="Verdana" pitchFamily="34" charset="0"/>
                          <a:ea typeface="Verdana" pitchFamily="34" charset="0"/>
                          <a:cs typeface="Verdana" pitchFamily="34" charset="0"/>
                        </a:rPr>
                        <a:t>de Seguridad Comuna 3, llevado a cabo el 15 de agosto de 2019 en el CDC Comuna</a:t>
                      </a:r>
                      <a:r>
                        <a:rPr lang="es-CO" sz="1500" baseline="0" dirty="0" smtClean="0">
                          <a:solidFill>
                            <a:schemeClr val="bg1"/>
                          </a:solidFill>
                          <a:latin typeface="Verdana" pitchFamily="34" charset="0"/>
                          <a:ea typeface="Verdana" pitchFamily="34" charset="0"/>
                          <a:cs typeface="Verdana" pitchFamily="34" charset="0"/>
                        </a:rPr>
                        <a:t> 3 “Ciudad Dorada”, con participación de: Policía, CAI San Diego, Policía Infancia y Adolescencia, Policía Ambiental, Secretaría de Gobierno, JAC y Ediles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p>
                      <a:pPr algn="just"/>
                      <a:r>
                        <a:rPr lang="es-CO" sz="1500" dirty="0" smtClean="0">
                          <a:solidFill>
                            <a:schemeClr val="bg1"/>
                          </a:solidFill>
                          <a:latin typeface="Verdana" pitchFamily="34" charset="0"/>
                          <a:ea typeface="Verdana" pitchFamily="34" charset="0"/>
                          <a:cs typeface="Verdana" pitchFamily="34" charset="0"/>
                        </a:rPr>
                        <a:t>Los organismos invitados informan a los presentes respecto a sus actuaciones en materia de seguridad en la Comuna 3 y en Armenia en general.  Escuchan inquietudes y quejas</a:t>
                      </a:r>
                      <a:r>
                        <a:rPr lang="es-CO" sz="1500" baseline="0" dirty="0" smtClean="0">
                          <a:solidFill>
                            <a:schemeClr val="bg1"/>
                          </a:solidFill>
                          <a:latin typeface="Verdana" pitchFamily="34" charset="0"/>
                          <a:ea typeface="Verdana" pitchFamily="34" charset="0"/>
                          <a:cs typeface="Verdana" pitchFamily="34" charset="0"/>
                        </a:rPr>
                        <a:t> de la comunidad.</a:t>
                      </a:r>
                    </a:p>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854052">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77982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450376" y="919939"/>
            <a:ext cx="11174365" cy="5596674"/>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92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3000" b="1" dirty="0">
              <a:solidFill>
                <a:srgbClr val="FFFF00"/>
              </a:solidFill>
              <a:latin typeface="Verdana" pitchFamily="34" charset="0"/>
              <a:ea typeface="Verdana" pitchFamily="34" charset="0"/>
              <a:cs typeface="Verdana" pitchFamily="34" charset="0"/>
            </a:endParaRPr>
          </a:p>
          <a:p>
            <a:pPr marR="0" algn="ctr" eaLnBrk="1" hangingPunct="1">
              <a:defRPr/>
            </a:pPr>
            <a:r>
              <a:rPr lang="es-CO" sz="2000" b="1" i="1" u="sng" dirty="0">
                <a:solidFill>
                  <a:schemeClr val="accent5">
                    <a:lumMod val="50000"/>
                  </a:schemeClr>
                </a:solidFill>
                <a:latin typeface="Verdana" pitchFamily="34" charset="0"/>
                <a:ea typeface="Verdana" pitchFamily="34" charset="0"/>
                <a:cs typeface="Verdana" pitchFamily="34" charset="0"/>
              </a:rPr>
              <a:t>EDILES JUNTA ADMINISTRADORA LOCAL </a:t>
            </a:r>
          </a:p>
          <a:p>
            <a:pPr marR="0" algn="ctr" eaLnBrk="1" hangingPunct="1">
              <a:defRPr/>
            </a:pPr>
            <a:r>
              <a:rPr lang="es-CO" sz="2000" b="1" i="1" u="sng" dirty="0">
                <a:solidFill>
                  <a:schemeClr val="accent5">
                    <a:lumMod val="50000"/>
                  </a:schemeClr>
                </a:solidFill>
                <a:latin typeface="Verdana" pitchFamily="34" charset="0"/>
                <a:ea typeface="Verdana" pitchFamily="34" charset="0"/>
                <a:cs typeface="Verdana" pitchFamily="34" charset="0"/>
              </a:rPr>
              <a:t>COMUNA 3 “ALFONSO LÓPEZ”  -  PERIODO 2016 - 2019</a:t>
            </a:r>
          </a:p>
          <a:p>
            <a:pPr marR="0" algn="ctr" eaLnBrk="1" hangingPunct="1">
              <a:defRPr/>
            </a:pPr>
            <a:endParaRPr lang="es-CO" sz="1500" b="1" i="1" u="sng" dirty="0" smtClean="0">
              <a:solidFill>
                <a:srgbClr val="FFFF00"/>
              </a:solidFill>
              <a:latin typeface="Verdana" pitchFamily="34" charset="0"/>
              <a:ea typeface="Verdana" pitchFamily="34" charset="0"/>
              <a:cs typeface="Verdana" pitchFamily="34" charset="0"/>
            </a:endParaRPr>
          </a:p>
          <a:p>
            <a:pPr marR="0" algn="ctr" eaLnBrk="1" hangingPunct="1">
              <a:defRPr/>
            </a:pPr>
            <a:endParaRPr lang="es-CO" sz="1500" b="1" i="1" u="sng" dirty="0">
              <a:solidFill>
                <a:srgbClr val="FFFF00"/>
              </a:solidFill>
              <a:latin typeface="Verdana" pitchFamily="34" charset="0"/>
              <a:ea typeface="Verdana" pitchFamily="34" charset="0"/>
              <a:cs typeface="Verdana" pitchFamily="34" charset="0"/>
            </a:endParaRPr>
          </a:p>
          <a:p>
            <a:pPr marL="342900" marR="0" indent="-342900" algn="l" eaLnBrk="1" hangingPunct="1">
              <a:buFont typeface="Arial" panose="020B0604020202020204" pitchFamily="34" charset="0"/>
              <a:buChar char="•"/>
              <a:defRPr/>
            </a:pPr>
            <a:r>
              <a:rPr lang="es-CO" sz="2000" b="1" i="1" dirty="0" smtClean="0">
                <a:solidFill>
                  <a:schemeClr val="bg1"/>
                </a:solidFill>
                <a:latin typeface="Verdana" pitchFamily="34" charset="0"/>
                <a:ea typeface="Verdana" pitchFamily="34" charset="0"/>
                <a:cs typeface="Verdana" pitchFamily="34" charset="0"/>
              </a:rPr>
              <a:t>Dany Alejandro Gaviria Giraldo</a:t>
            </a:r>
            <a:endParaRPr lang="es-CO" sz="2000" b="1" i="1" dirty="0">
              <a:solidFill>
                <a:schemeClr val="bg1"/>
              </a:solidFill>
              <a:latin typeface="Verdana" pitchFamily="34" charset="0"/>
              <a:ea typeface="Verdana" pitchFamily="34" charset="0"/>
              <a:cs typeface="Verdana" pitchFamily="34" charset="0"/>
            </a:endParaRPr>
          </a:p>
          <a:p>
            <a:pPr marL="342900" marR="0" indent="-342900" algn="l" eaLnBrk="1" hangingPunct="1">
              <a:buFont typeface="Arial" panose="020B0604020202020204" pitchFamily="34" charset="0"/>
              <a:buChar char="•"/>
              <a:defRPr/>
            </a:pPr>
            <a:r>
              <a:rPr lang="es-CO" sz="2000" b="1" i="1" dirty="0" smtClean="0">
                <a:solidFill>
                  <a:schemeClr val="bg1"/>
                </a:solidFill>
                <a:latin typeface="Verdana" pitchFamily="34" charset="0"/>
                <a:ea typeface="Verdana" pitchFamily="34" charset="0"/>
                <a:cs typeface="Verdana" pitchFamily="34" charset="0"/>
              </a:rPr>
              <a:t>Diana </a:t>
            </a:r>
            <a:r>
              <a:rPr lang="es-CO" sz="2000" b="1" i="1" dirty="0">
                <a:solidFill>
                  <a:schemeClr val="bg1"/>
                </a:solidFill>
                <a:latin typeface="Verdana" pitchFamily="34" charset="0"/>
                <a:ea typeface="Verdana" pitchFamily="34" charset="0"/>
                <a:cs typeface="Verdana" pitchFamily="34" charset="0"/>
              </a:rPr>
              <a:t>Cristina Silva Gómez</a:t>
            </a:r>
          </a:p>
          <a:p>
            <a:pPr marL="342900" marR="0" indent="-342900" algn="l" eaLnBrk="1" hangingPunct="1">
              <a:buFont typeface="Arial" panose="020B0604020202020204" pitchFamily="34" charset="0"/>
              <a:buChar char="•"/>
              <a:defRPr/>
            </a:pPr>
            <a:r>
              <a:rPr lang="es-CO" sz="2000" b="1" i="1" dirty="0" err="1" smtClean="0">
                <a:solidFill>
                  <a:schemeClr val="bg1"/>
                </a:solidFill>
                <a:latin typeface="Verdana" pitchFamily="34" charset="0"/>
                <a:ea typeface="Verdana" pitchFamily="34" charset="0"/>
                <a:cs typeface="Verdana" pitchFamily="34" charset="0"/>
              </a:rPr>
              <a:t>Estella</a:t>
            </a:r>
            <a:r>
              <a:rPr lang="es-CO" sz="2000" b="1" i="1" dirty="0" smtClean="0">
                <a:solidFill>
                  <a:schemeClr val="bg1"/>
                </a:solidFill>
                <a:latin typeface="Verdana" pitchFamily="34" charset="0"/>
                <a:ea typeface="Verdana" pitchFamily="34" charset="0"/>
                <a:cs typeface="Verdana" pitchFamily="34" charset="0"/>
              </a:rPr>
              <a:t> </a:t>
            </a:r>
            <a:r>
              <a:rPr lang="es-CO" sz="2000" b="1" i="1" dirty="0">
                <a:solidFill>
                  <a:schemeClr val="bg1"/>
                </a:solidFill>
                <a:latin typeface="Verdana" pitchFamily="34" charset="0"/>
                <a:ea typeface="Verdana" pitchFamily="34" charset="0"/>
                <a:cs typeface="Verdana" pitchFamily="34" charset="0"/>
              </a:rPr>
              <a:t>Zuluaga Pomares</a:t>
            </a:r>
          </a:p>
          <a:p>
            <a:pPr marL="342900" marR="0" indent="-342900" algn="l" eaLnBrk="1" hangingPunct="1">
              <a:buFont typeface="Arial" panose="020B0604020202020204" pitchFamily="34" charset="0"/>
              <a:buChar char="•"/>
              <a:defRPr/>
            </a:pPr>
            <a:r>
              <a:rPr lang="es-CO" sz="2000" b="1" i="1" dirty="0" err="1" smtClean="0">
                <a:solidFill>
                  <a:schemeClr val="bg1"/>
                </a:solidFill>
                <a:latin typeface="Verdana" pitchFamily="34" charset="0"/>
                <a:ea typeface="Verdana" pitchFamily="34" charset="0"/>
                <a:cs typeface="Verdana" pitchFamily="34" charset="0"/>
              </a:rPr>
              <a:t>Lucely</a:t>
            </a:r>
            <a:r>
              <a:rPr lang="es-CO" sz="2000" b="1" i="1" dirty="0" smtClean="0">
                <a:solidFill>
                  <a:schemeClr val="bg1"/>
                </a:solidFill>
                <a:latin typeface="Verdana" pitchFamily="34" charset="0"/>
                <a:ea typeface="Verdana" pitchFamily="34" charset="0"/>
                <a:cs typeface="Verdana" pitchFamily="34" charset="0"/>
              </a:rPr>
              <a:t> Bedoya Correa</a:t>
            </a:r>
          </a:p>
          <a:p>
            <a:pPr marL="342900" marR="0" indent="-342900" algn="l" eaLnBrk="1" hangingPunct="1">
              <a:buFont typeface="Arial" panose="020B0604020202020204" pitchFamily="34" charset="0"/>
              <a:buChar char="•"/>
              <a:defRPr/>
            </a:pPr>
            <a:r>
              <a:rPr lang="es-CO" sz="2000" b="1" i="1" dirty="0" err="1" smtClean="0">
                <a:solidFill>
                  <a:schemeClr val="bg1"/>
                </a:solidFill>
                <a:latin typeface="Verdana" pitchFamily="34" charset="0"/>
                <a:ea typeface="Verdana" pitchFamily="34" charset="0"/>
                <a:cs typeface="Verdana" pitchFamily="34" charset="0"/>
              </a:rPr>
              <a:t>Hector</a:t>
            </a:r>
            <a:r>
              <a:rPr lang="es-CO" sz="2000" b="1" i="1" dirty="0" smtClean="0">
                <a:solidFill>
                  <a:schemeClr val="bg1"/>
                </a:solidFill>
                <a:latin typeface="Verdana" pitchFamily="34" charset="0"/>
                <a:ea typeface="Verdana" pitchFamily="34" charset="0"/>
                <a:cs typeface="Verdana" pitchFamily="34" charset="0"/>
              </a:rPr>
              <a:t> William Cerón</a:t>
            </a:r>
          </a:p>
          <a:p>
            <a:pPr marL="342900" marR="0" indent="-342900" algn="l" eaLnBrk="1" hangingPunct="1">
              <a:buFont typeface="Arial" panose="020B0604020202020204" pitchFamily="34" charset="0"/>
              <a:buChar char="•"/>
              <a:defRPr/>
            </a:pPr>
            <a:r>
              <a:rPr lang="es-CO" sz="2000" b="1" i="1" dirty="0" smtClean="0">
                <a:solidFill>
                  <a:schemeClr val="bg1"/>
                </a:solidFill>
                <a:latin typeface="Verdana" pitchFamily="34" charset="0"/>
                <a:ea typeface="Verdana" pitchFamily="34" charset="0"/>
                <a:cs typeface="Verdana" pitchFamily="34" charset="0"/>
              </a:rPr>
              <a:t>Fred </a:t>
            </a:r>
            <a:r>
              <a:rPr lang="es-CO" sz="2000" b="1" i="1" dirty="0" err="1" smtClean="0">
                <a:solidFill>
                  <a:schemeClr val="bg1"/>
                </a:solidFill>
                <a:latin typeface="Verdana" pitchFamily="34" charset="0"/>
                <a:ea typeface="Verdana" pitchFamily="34" charset="0"/>
                <a:cs typeface="Verdana" pitchFamily="34" charset="0"/>
              </a:rPr>
              <a:t>Arbey</a:t>
            </a:r>
            <a:r>
              <a:rPr lang="es-CO" sz="2000" b="1" i="1" dirty="0" smtClean="0">
                <a:solidFill>
                  <a:schemeClr val="bg1"/>
                </a:solidFill>
                <a:latin typeface="Verdana" pitchFamily="34" charset="0"/>
                <a:ea typeface="Verdana" pitchFamily="34" charset="0"/>
                <a:cs typeface="Verdana" pitchFamily="34" charset="0"/>
              </a:rPr>
              <a:t> Quiñones Gómez </a:t>
            </a:r>
            <a:r>
              <a:rPr lang="es-CO" sz="1300" b="1" i="1" dirty="0" smtClean="0">
                <a:solidFill>
                  <a:schemeClr val="bg1"/>
                </a:solidFill>
                <a:latin typeface="Verdana" pitchFamily="34" charset="0"/>
                <a:ea typeface="Verdana" pitchFamily="34" charset="0"/>
                <a:cs typeface="Verdana" pitchFamily="34" charset="0"/>
              </a:rPr>
              <a:t>(Incapacitado desde inicios del año 2017 por accidente de tránsito)</a:t>
            </a:r>
          </a:p>
          <a:p>
            <a:pPr marL="342900" marR="0" indent="-342900" algn="l" eaLnBrk="1" hangingPunct="1">
              <a:buFont typeface="Arial" panose="020B0604020202020204" pitchFamily="34" charset="0"/>
              <a:buChar char="•"/>
              <a:defRPr/>
            </a:pPr>
            <a:r>
              <a:rPr lang="es-CO" sz="2000" b="1" i="1" dirty="0" smtClean="0">
                <a:solidFill>
                  <a:schemeClr val="bg1"/>
                </a:solidFill>
                <a:latin typeface="Verdana" pitchFamily="34" charset="0"/>
                <a:ea typeface="Verdana" pitchFamily="34" charset="0"/>
                <a:cs typeface="Verdana" pitchFamily="34" charset="0"/>
              </a:rPr>
              <a:t>Manuel </a:t>
            </a:r>
            <a:r>
              <a:rPr lang="es-CO" sz="2000" b="1" i="1" dirty="0">
                <a:solidFill>
                  <a:schemeClr val="bg1"/>
                </a:solidFill>
                <a:latin typeface="Verdana" pitchFamily="34" charset="0"/>
                <a:ea typeface="Verdana" pitchFamily="34" charset="0"/>
                <a:cs typeface="Verdana" pitchFamily="34" charset="0"/>
              </a:rPr>
              <a:t>José Isaza </a:t>
            </a:r>
            <a:r>
              <a:rPr lang="es-CO" sz="2000" b="1" i="1" dirty="0" smtClean="0">
                <a:solidFill>
                  <a:schemeClr val="bg1"/>
                </a:solidFill>
                <a:latin typeface="Verdana" pitchFamily="34" charset="0"/>
                <a:ea typeface="Verdana" pitchFamily="34" charset="0"/>
                <a:cs typeface="Verdana" pitchFamily="34" charset="0"/>
              </a:rPr>
              <a:t>Ramírez </a:t>
            </a:r>
            <a:r>
              <a:rPr lang="es-CO" sz="1300" b="1" i="1" dirty="0" smtClean="0">
                <a:solidFill>
                  <a:schemeClr val="bg1"/>
                </a:solidFill>
                <a:latin typeface="Verdana" pitchFamily="34" charset="0"/>
                <a:ea typeface="Verdana" pitchFamily="34" charset="0"/>
                <a:cs typeface="Verdana" pitchFamily="34" charset="0"/>
              </a:rPr>
              <a:t>(Ausente de la JAL desde 25 abril 2018 y Renunció 15 de enero de 2019)</a:t>
            </a:r>
          </a:p>
          <a:p>
            <a:pPr marL="342900" marR="0" indent="-342900" algn="l" eaLnBrk="1" hangingPunct="1">
              <a:buFont typeface="Arial" panose="020B0604020202020204" pitchFamily="34" charset="0"/>
              <a:buChar char="•"/>
              <a:defRPr/>
            </a:pPr>
            <a:r>
              <a:rPr lang="es-CO" sz="2000" b="1" i="1" dirty="0">
                <a:solidFill>
                  <a:schemeClr val="bg1"/>
                </a:solidFill>
                <a:latin typeface="Verdana" pitchFamily="34" charset="0"/>
                <a:ea typeface="Verdana" pitchFamily="34" charset="0"/>
                <a:cs typeface="Verdana" pitchFamily="34" charset="0"/>
              </a:rPr>
              <a:t>Gustavo </a:t>
            </a:r>
            <a:r>
              <a:rPr lang="es-CO" sz="2000" b="1" i="1" dirty="0" err="1">
                <a:solidFill>
                  <a:schemeClr val="bg1"/>
                </a:solidFill>
                <a:latin typeface="Verdana" pitchFamily="34" charset="0"/>
                <a:ea typeface="Verdana" pitchFamily="34" charset="0"/>
                <a:cs typeface="Verdana" pitchFamily="34" charset="0"/>
              </a:rPr>
              <a:t>Alvaro</a:t>
            </a:r>
            <a:r>
              <a:rPr lang="es-CO" sz="2000" b="1" i="1" dirty="0">
                <a:solidFill>
                  <a:schemeClr val="bg1"/>
                </a:solidFill>
                <a:latin typeface="Verdana" pitchFamily="34" charset="0"/>
                <a:ea typeface="Verdana" pitchFamily="34" charset="0"/>
                <a:cs typeface="Verdana" pitchFamily="34" charset="0"/>
              </a:rPr>
              <a:t> Solórzano </a:t>
            </a:r>
            <a:r>
              <a:rPr lang="es-CO" sz="2000" b="1" i="1" dirty="0" err="1">
                <a:solidFill>
                  <a:schemeClr val="bg1"/>
                </a:solidFill>
                <a:latin typeface="Verdana" pitchFamily="34" charset="0"/>
                <a:ea typeface="Verdana" pitchFamily="34" charset="0"/>
                <a:cs typeface="Verdana" pitchFamily="34" charset="0"/>
              </a:rPr>
              <a:t>Ausique</a:t>
            </a:r>
            <a:r>
              <a:rPr lang="es-CO" sz="2000" b="1" i="1" dirty="0">
                <a:solidFill>
                  <a:schemeClr val="bg1"/>
                </a:solidFill>
                <a:latin typeface="Verdana" pitchFamily="34" charset="0"/>
                <a:ea typeface="Verdana" pitchFamily="34" charset="0"/>
                <a:cs typeface="Verdana" pitchFamily="34" charset="0"/>
              </a:rPr>
              <a:t> </a:t>
            </a:r>
            <a:r>
              <a:rPr lang="es-CO" sz="1300" b="1" i="1" dirty="0">
                <a:solidFill>
                  <a:schemeClr val="bg1"/>
                </a:solidFill>
                <a:latin typeface="Verdana" pitchFamily="34" charset="0"/>
                <a:ea typeface="Verdana" pitchFamily="34" charset="0"/>
                <a:cs typeface="Verdana" pitchFamily="34" charset="0"/>
              </a:rPr>
              <a:t>(</a:t>
            </a:r>
            <a:r>
              <a:rPr lang="es-CO" sz="1300" b="1" i="1" dirty="0" smtClean="0">
                <a:solidFill>
                  <a:schemeClr val="bg1"/>
                </a:solidFill>
                <a:latin typeface="Verdana" pitchFamily="34" charset="0"/>
                <a:ea typeface="Verdana" pitchFamily="34" charset="0"/>
                <a:cs typeface="Verdana" pitchFamily="34" charset="0"/>
              </a:rPr>
              <a:t>Ingresó marzo de 2019 </a:t>
            </a:r>
            <a:r>
              <a:rPr lang="es-CO" sz="1300" b="1" i="1" dirty="0">
                <a:solidFill>
                  <a:schemeClr val="bg1"/>
                </a:solidFill>
                <a:latin typeface="Verdana" pitchFamily="34" charset="0"/>
                <a:ea typeface="Verdana" pitchFamily="34" charset="0"/>
                <a:cs typeface="Verdana" pitchFamily="34" charset="0"/>
              </a:rPr>
              <a:t>en reemplazo de Edil que renunció</a:t>
            </a:r>
            <a:r>
              <a:rPr lang="es-CO" sz="1300" b="1" i="1" dirty="0" smtClean="0">
                <a:solidFill>
                  <a:schemeClr val="bg1"/>
                </a:solidFill>
                <a:latin typeface="Verdana" pitchFamily="34" charset="0"/>
                <a:ea typeface="Verdana" pitchFamily="34" charset="0"/>
                <a:cs typeface="Verdana" pitchFamily="34" charset="0"/>
              </a:rPr>
              <a:t>)</a:t>
            </a:r>
          </a:p>
          <a:p>
            <a:pPr marR="0" algn="ctr" eaLnBrk="1" hangingPunct="1">
              <a:defRPr/>
            </a:pPr>
            <a:endParaRPr lang="es-CO" sz="2100" b="1" i="1" dirty="0">
              <a:solidFill>
                <a:schemeClr val="accent4">
                  <a:lumMod val="50000"/>
                </a:schemeClr>
              </a:solidFill>
              <a:latin typeface="Verdana" pitchFamily="34" charset="0"/>
              <a:ea typeface="Verdana" pitchFamily="34" charset="0"/>
              <a:cs typeface="Verdana" pitchFamily="34" charset="0"/>
            </a:endParaRPr>
          </a:p>
          <a:p>
            <a:pPr marR="0" algn="ctr" eaLnBrk="1" hangingPunct="1">
              <a:defRPr/>
            </a:pPr>
            <a:endParaRPr lang="es-CO" sz="2100" b="1" i="1" u="sng" dirty="0">
              <a:solidFill>
                <a:srgbClr val="FFFF00"/>
              </a:solidFill>
              <a:latin typeface="Verdana" pitchFamily="34" charset="0"/>
              <a:ea typeface="Verdana" pitchFamily="34" charset="0"/>
              <a:cs typeface="Verdana" pitchFamily="34" charset="0"/>
            </a:endParaRPr>
          </a:p>
          <a:p>
            <a:pPr marR="0" algn="just" eaLnBrk="1" hangingPunct="1">
              <a:defRPr/>
            </a:pPr>
            <a:endParaRPr lang="es-CO" sz="2100" dirty="0">
              <a:solidFill>
                <a:schemeClr val="bg1"/>
              </a:solidFill>
              <a:latin typeface="Verdana" pitchFamily="34" charset="0"/>
              <a:ea typeface="Verdana" pitchFamily="34" charset="0"/>
              <a:cs typeface="Verdana" pitchFamily="34" charset="0"/>
            </a:endParaRPr>
          </a:p>
          <a:p>
            <a:pPr marR="0" algn="just" eaLnBrk="1" hangingPunct="1">
              <a:defRPr/>
            </a:pPr>
            <a:endParaRPr lang="es-CO" sz="1700" dirty="0">
              <a:solidFill>
                <a:schemeClr val="bg1"/>
              </a:solidFill>
              <a:latin typeface="Verdana" pitchFamily="34" charset="0"/>
              <a:ea typeface="Verdana" pitchFamily="34" charset="0"/>
              <a:cs typeface="Verdana" pitchFamily="34" charset="0"/>
            </a:endParaRPr>
          </a:p>
          <a:p>
            <a:pPr marR="0" algn="ctr" eaLnBrk="1" hangingPunct="1">
              <a:defRPr/>
            </a:pPr>
            <a:endParaRPr lang="es-CO" sz="2000" b="1" dirty="0">
              <a:solidFill>
                <a:srgbClr val="FFFF00"/>
              </a:solidFill>
              <a:latin typeface="Verdana" pitchFamily="34" charset="0"/>
              <a:ea typeface="Verdana" pitchFamily="34" charset="0"/>
              <a:cs typeface="Verdana" pitchFamily="34" charset="0"/>
            </a:endParaRPr>
          </a:p>
          <a:p>
            <a:pPr marR="0" algn="ctr" eaLnBrk="1" hangingPunct="1">
              <a:defRPr/>
            </a:pPr>
            <a:endParaRPr lang="es-CO" sz="2000" b="1" dirty="0">
              <a:solidFill>
                <a:srgbClr val="FFFF00"/>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dirty="0" smtClean="0"/>
          </a:p>
          <a:p>
            <a:pPr marR="0" algn="ctr" eaLnBrk="1" hangingPunct="1">
              <a:defRPr/>
            </a:pPr>
            <a:endParaRPr lang="es-CO" dirty="0" smtClean="0"/>
          </a:p>
          <a:p>
            <a:pPr marR="0" algn="ctr" eaLnBrk="1" hangingPunct="1">
              <a:defRPr/>
            </a:pPr>
            <a:endParaRPr lang="es-CO" dirty="0" smtClean="0"/>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8" name="Rectángulo 7"/>
          <p:cNvSpPr/>
          <p:nvPr/>
        </p:nvSpPr>
        <p:spPr>
          <a:xfrm>
            <a:off x="2521517" y="2958604"/>
            <a:ext cx="7117206"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MEDIO AMBIENTE</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711042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571050975"/>
              </p:ext>
            </p:extLst>
          </p:nvPr>
        </p:nvGraphicFramePr>
        <p:xfrm>
          <a:off x="247477" y="767861"/>
          <a:ext cx="11665296" cy="5970672"/>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720080">
                <a:tc>
                  <a:txBody>
                    <a:bodyPr/>
                    <a:lstStyle/>
                    <a:p>
                      <a:pPr algn="just"/>
                      <a:r>
                        <a:rPr lang="es-CO" sz="1500" dirty="0" smtClean="0">
                          <a:solidFill>
                            <a:schemeClr val="bg1"/>
                          </a:solidFill>
                          <a:latin typeface="Verdana" pitchFamily="34" charset="0"/>
                          <a:ea typeface="Verdana" pitchFamily="34" charset="0"/>
                          <a:cs typeface="Verdana" pitchFamily="34" charset="0"/>
                        </a:rPr>
                        <a:t>Medio</a:t>
                      </a:r>
                      <a:r>
                        <a:rPr lang="es-CO" sz="1500" baseline="0" dirty="0" smtClean="0">
                          <a:solidFill>
                            <a:schemeClr val="bg1"/>
                          </a:solidFill>
                          <a:latin typeface="Verdana" pitchFamily="34" charset="0"/>
                          <a:ea typeface="Verdana" pitchFamily="34" charset="0"/>
                          <a:cs typeface="Verdana" pitchFamily="34" charset="0"/>
                        </a:rPr>
                        <a:t> Ambiente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implementación Armenia es un Jardín en barrios y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Villa Hermosa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Incluyen solicitud en cronograma.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1815308">
                <a:tc>
                  <a:txBody>
                    <a:bodyPr/>
                    <a:lstStyle/>
                    <a:p>
                      <a:pPr algn="just"/>
                      <a:r>
                        <a:rPr lang="es-CO" sz="1500" dirty="0" smtClean="0">
                          <a:solidFill>
                            <a:schemeClr val="bg1"/>
                          </a:solidFill>
                          <a:latin typeface="Verdana" pitchFamily="34" charset="0"/>
                          <a:ea typeface="Verdana" pitchFamily="34" charset="0"/>
                          <a:cs typeface="Verdana" pitchFamily="34" charset="0"/>
                        </a:rPr>
                        <a:t>Medio</a:t>
                      </a:r>
                      <a:r>
                        <a:rPr lang="es-CO" sz="1500" baseline="0" dirty="0" smtClean="0">
                          <a:solidFill>
                            <a:schemeClr val="bg1"/>
                          </a:solidFill>
                          <a:latin typeface="Verdana" pitchFamily="34" charset="0"/>
                          <a:ea typeface="Verdana" pitchFamily="34" charset="0"/>
                          <a:cs typeface="Verdana" pitchFamily="34" charset="0"/>
                        </a:rPr>
                        <a:t> Ambiente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de mantenimiento</a:t>
                      </a:r>
                      <a:r>
                        <a:rPr lang="es-CO" sz="1500" baseline="0" dirty="0" smtClean="0">
                          <a:solidFill>
                            <a:schemeClr val="bg1"/>
                          </a:solidFill>
                          <a:latin typeface="Verdana" pitchFamily="34" charset="0"/>
                          <a:ea typeface="Verdana" pitchFamily="34" charset="0"/>
                          <a:cs typeface="Verdana" pitchFamily="34" charset="0"/>
                        </a:rPr>
                        <a:t> de guaduales en barrios y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p>
                      <a:pPr algn="just"/>
                      <a:endParaRPr lang="es-CO" sz="1500" dirty="0" smtClean="0">
                        <a:solidFill>
                          <a:schemeClr val="bg1"/>
                        </a:solidFill>
                        <a:latin typeface="Verdana" pitchFamily="34" charset="0"/>
                        <a:ea typeface="Verdana" pitchFamily="34" charset="0"/>
                        <a:cs typeface="Verdana" pitchFamily="34" charset="0"/>
                      </a:endParaRPr>
                    </a:p>
                    <a:p>
                      <a:pPr algn="just"/>
                      <a:r>
                        <a:rPr lang="es-CO" sz="1500" dirty="0" smtClean="0">
                          <a:solidFill>
                            <a:schemeClr val="bg1"/>
                          </a:solidFill>
                          <a:latin typeface="Verdana" pitchFamily="34" charset="0"/>
                          <a:ea typeface="Verdana" pitchFamily="34" charset="0"/>
                          <a:cs typeface="Verdana" pitchFamily="34" charset="0"/>
                        </a:rPr>
                        <a:t>Entre Villa Hermosa y Árcades</a:t>
                      </a:r>
                    </a:p>
                    <a:p>
                      <a:pPr algn="just"/>
                      <a:endParaRPr lang="es-CO" sz="1500" dirty="0" smtClean="0">
                        <a:solidFill>
                          <a:schemeClr val="bg1"/>
                        </a:solidFill>
                        <a:latin typeface="Verdana" pitchFamily="34" charset="0"/>
                        <a:ea typeface="Verdana" pitchFamily="34" charset="0"/>
                        <a:cs typeface="Verdana" pitchFamily="34" charset="0"/>
                      </a:endParaRPr>
                    </a:p>
                    <a:p>
                      <a:pPr algn="just"/>
                      <a:r>
                        <a:rPr lang="es-CO" sz="1500" dirty="0" smtClean="0">
                          <a:solidFill>
                            <a:schemeClr val="bg1"/>
                          </a:solidFill>
                          <a:latin typeface="Verdana" pitchFamily="34" charset="0"/>
                          <a:ea typeface="Verdana" pitchFamily="34" charset="0"/>
                          <a:cs typeface="Verdana" pitchFamily="34" charset="0"/>
                        </a:rPr>
                        <a:t>La</a:t>
                      </a:r>
                      <a:r>
                        <a:rPr lang="es-CO" sz="1500" baseline="0" dirty="0" smtClean="0">
                          <a:solidFill>
                            <a:schemeClr val="bg1"/>
                          </a:solidFill>
                          <a:latin typeface="Verdana" pitchFamily="34" charset="0"/>
                          <a:ea typeface="Verdana" pitchFamily="34" charset="0"/>
                          <a:cs typeface="Verdana" pitchFamily="34" charset="0"/>
                        </a:rPr>
                        <a:t> </a:t>
                      </a:r>
                      <a:r>
                        <a:rPr lang="es-CO" sz="1500" baseline="0" dirty="0" err="1" smtClean="0">
                          <a:solidFill>
                            <a:schemeClr val="bg1"/>
                          </a:solidFill>
                          <a:latin typeface="Verdana" pitchFamily="34" charset="0"/>
                          <a:ea typeface="Verdana" pitchFamily="34" charset="0"/>
                          <a:cs typeface="Verdana" pitchFamily="34" charset="0"/>
                        </a:rPr>
                        <a:t>Adiela</a:t>
                      </a:r>
                      <a:r>
                        <a:rPr lang="es-CO" sz="1500" baseline="0" dirty="0" smtClean="0">
                          <a:solidFill>
                            <a:schemeClr val="bg1"/>
                          </a:solidFill>
                          <a:latin typeface="Verdana" pitchFamily="34" charset="0"/>
                          <a:ea typeface="Verdana" pitchFamily="34" charset="0"/>
                          <a:cs typeface="Verdana" pitchFamily="34" charset="0"/>
                        </a:rPr>
                        <a:t> II Etapa</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Informa Planeación no cuenta con personal suficiente para colaborar en toda la Comuna 3.</a:t>
                      </a:r>
                    </a:p>
                    <a:p>
                      <a:pPr algn="just"/>
                      <a:endParaRPr lang="es-CO" sz="1500" dirty="0" smtClean="0">
                        <a:solidFill>
                          <a:schemeClr val="bg1"/>
                        </a:solidFill>
                        <a:latin typeface="Verdana" pitchFamily="34" charset="0"/>
                        <a:ea typeface="Verdana" pitchFamily="34" charset="0"/>
                        <a:cs typeface="Verdana" pitchFamily="34" charset="0"/>
                      </a:endParaRPr>
                    </a:p>
                    <a:p>
                      <a:pPr algn="just"/>
                      <a:r>
                        <a:rPr lang="es-CO" sz="1500" dirty="0" smtClean="0">
                          <a:solidFill>
                            <a:schemeClr val="bg1"/>
                          </a:solidFill>
                          <a:latin typeface="Verdana" pitchFamily="34" charset="0"/>
                          <a:ea typeface="Verdana" pitchFamily="34" charset="0"/>
                          <a:cs typeface="Verdana" pitchFamily="34" charset="0"/>
                        </a:rPr>
                        <a:t>La </a:t>
                      </a:r>
                      <a:r>
                        <a:rPr lang="es-CO" sz="1500" dirty="0" err="1" smtClean="0">
                          <a:solidFill>
                            <a:schemeClr val="bg1"/>
                          </a:solidFill>
                          <a:latin typeface="Verdana" pitchFamily="34" charset="0"/>
                          <a:ea typeface="Verdana" pitchFamily="34" charset="0"/>
                          <a:cs typeface="Verdana" pitchFamily="34" charset="0"/>
                        </a:rPr>
                        <a:t>Adiela</a:t>
                      </a:r>
                      <a:r>
                        <a:rPr lang="es-CO" sz="1500" dirty="0" smtClean="0">
                          <a:solidFill>
                            <a:schemeClr val="bg1"/>
                          </a:solidFill>
                          <a:latin typeface="Verdana" pitchFamily="34" charset="0"/>
                          <a:ea typeface="Verdana" pitchFamily="34" charset="0"/>
                          <a:cs typeface="Verdana" pitchFamily="34" charset="0"/>
                        </a:rPr>
                        <a:t> II Etapa</a:t>
                      </a:r>
                      <a:r>
                        <a:rPr lang="es-CO" sz="1500" baseline="0" dirty="0" smtClean="0">
                          <a:solidFill>
                            <a:schemeClr val="bg1"/>
                          </a:solidFill>
                          <a:latin typeface="Verdana" pitchFamily="34" charset="0"/>
                          <a:ea typeface="Verdana" pitchFamily="34" charset="0"/>
                          <a:cs typeface="Verdana" pitchFamily="34" charset="0"/>
                        </a:rPr>
                        <a:t> incluyen en programación. </a:t>
                      </a:r>
                      <a:r>
                        <a:rPr lang="es-CO" sz="1500" dirty="0" smtClean="0">
                          <a:solidFill>
                            <a:schemeClr val="bg1"/>
                          </a:solidFill>
                          <a:latin typeface="Verdana" pitchFamily="34" charset="0"/>
                          <a:ea typeface="Verdana" pitchFamily="34" charset="0"/>
                          <a:cs typeface="Verdana" pitchFamily="34" charset="0"/>
                        </a:rPr>
                        <a:t>El</a:t>
                      </a:r>
                      <a:r>
                        <a:rPr lang="es-CO" sz="1500" baseline="0" dirty="0" smtClean="0">
                          <a:solidFill>
                            <a:schemeClr val="bg1"/>
                          </a:solidFill>
                          <a:latin typeface="Verdana" pitchFamily="34" charset="0"/>
                          <a:ea typeface="Verdana" pitchFamily="34" charset="0"/>
                          <a:cs typeface="Verdana" pitchFamily="34" charset="0"/>
                        </a:rPr>
                        <a:t> de Los Árcades hacen labor desorille en marzo 2019.</a:t>
                      </a: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Medio Ambiente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limpieza de quebradas en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p>
                      <a:pPr algn="just"/>
                      <a:endParaRPr lang="es-CO" sz="1500" dirty="0" smtClean="0">
                        <a:solidFill>
                          <a:schemeClr val="bg1"/>
                        </a:solidFill>
                        <a:latin typeface="Verdana" pitchFamily="34" charset="0"/>
                        <a:ea typeface="Verdana" pitchFamily="34" charset="0"/>
                        <a:cs typeface="Verdana" pitchFamily="34" charset="0"/>
                      </a:endParaRPr>
                    </a:p>
                    <a:p>
                      <a:pPr algn="just"/>
                      <a:r>
                        <a:rPr lang="es-CO" sz="1500" dirty="0" smtClean="0">
                          <a:solidFill>
                            <a:schemeClr val="bg1"/>
                          </a:solidFill>
                          <a:latin typeface="Verdana" pitchFamily="34" charset="0"/>
                          <a:ea typeface="Verdana" pitchFamily="34" charset="0"/>
                          <a:cs typeface="Verdana" pitchFamily="34" charset="0"/>
                        </a:rPr>
                        <a:t>La Grecia</a:t>
                      </a:r>
                    </a:p>
                    <a:p>
                      <a:pPr algn="just"/>
                      <a:r>
                        <a:rPr lang="es-CO" sz="1500" dirty="0" smtClean="0">
                          <a:solidFill>
                            <a:schemeClr val="bg1"/>
                          </a:solidFill>
                          <a:latin typeface="Verdana" pitchFamily="34" charset="0"/>
                          <a:ea typeface="Verdana" pitchFamily="34" charset="0"/>
                          <a:cs typeface="Verdana" pitchFamily="34" charset="0"/>
                        </a:rPr>
                        <a:t>Ciudad Dorada</a:t>
                      </a:r>
                    </a:p>
                    <a:p>
                      <a:pPr algn="just"/>
                      <a:r>
                        <a:rPr lang="es-CO" sz="1500" dirty="0" smtClean="0">
                          <a:solidFill>
                            <a:schemeClr val="bg1"/>
                          </a:solidFill>
                          <a:latin typeface="Verdana" pitchFamily="34" charset="0"/>
                          <a:ea typeface="Verdana" pitchFamily="34" charset="0"/>
                          <a:cs typeface="Verdana" pitchFamily="34" charset="0"/>
                        </a:rPr>
                        <a:t>Villa Hermosa</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Informa</a:t>
                      </a:r>
                      <a:r>
                        <a:rPr lang="es-CO" sz="1500" baseline="0" dirty="0" smtClean="0">
                          <a:solidFill>
                            <a:schemeClr val="bg1"/>
                          </a:solidFill>
                          <a:latin typeface="Verdana" pitchFamily="34" charset="0"/>
                          <a:ea typeface="Verdana" pitchFamily="34" charset="0"/>
                          <a:cs typeface="Verdana" pitchFamily="34" charset="0"/>
                        </a:rPr>
                        <a:t> Planeación no cuenta con personal suficiente para colaborar en toda la Comuna 3.</a:t>
                      </a:r>
                    </a:p>
                    <a:p>
                      <a:pPr algn="just"/>
                      <a:r>
                        <a:rPr lang="es-CO" sz="1500" baseline="0" dirty="0" smtClean="0">
                          <a:solidFill>
                            <a:schemeClr val="bg1"/>
                          </a:solidFill>
                          <a:latin typeface="Verdana" pitchFamily="34" charset="0"/>
                          <a:ea typeface="Verdana" pitchFamily="34" charset="0"/>
                          <a:cs typeface="Verdana" pitchFamily="34" charset="0"/>
                        </a:rPr>
                        <a:t>En Ciudad Dorada programan para el 13 sept. 2019. En Villa Hermosa informa EPA no cuenta con colector y traslada a Planeación.</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Medio Ambiente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tala de árboles por peligro de colapso.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Quintas de la Marina</a:t>
                      </a:r>
                    </a:p>
                    <a:p>
                      <a:pPr algn="just"/>
                      <a:r>
                        <a:rPr lang="es-CO" sz="1500" dirty="0" smtClean="0">
                          <a:solidFill>
                            <a:schemeClr val="bg1"/>
                          </a:solidFill>
                          <a:latin typeface="Verdana" pitchFamily="34" charset="0"/>
                          <a:ea typeface="Verdana" pitchFamily="34" charset="0"/>
                          <a:cs typeface="Verdana" pitchFamily="34" charset="0"/>
                        </a:rPr>
                        <a:t>La Grecia</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visitas</a:t>
                      </a:r>
                      <a:r>
                        <a:rPr lang="es-CO" sz="1500" baseline="0" dirty="0" smtClean="0">
                          <a:solidFill>
                            <a:schemeClr val="bg1"/>
                          </a:solidFill>
                          <a:latin typeface="Verdana" pitchFamily="34" charset="0"/>
                          <a:ea typeface="Verdana" pitchFamily="34" charset="0"/>
                          <a:cs typeface="Verdana" pitchFamily="34" charset="0"/>
                        </a:rPr>
                        <a:t> técnicas y por lo general informan que hasta que no consigan permiso CRQ o OMGER, no pueden hacerlo.</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4228995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18245296"/>
              </p:ext>
            </p:extLst>
          </p:nvPr>
        </p:nvGraphicFramePr>
        <p:xfrm>
          <a:off x="247477" y="767861"/>
          <a:ext cx="11665296" cy="4791632"/>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663868">
                <a:tc>
                  <a:txBody>
                    <a:bodyPr/>
                    <a:lstStyle/>
                    <a:p>
                      <a:pPr algn="just"/>
                      <a:r>
                        <a:rPr lang="es-CO" sz="1500" dirty="0" smtClean="0">
                          <a:solidFill>
                            <a:schemeClr val="bg1"/>
                          </a:solidFill>
                          <a:latin typeface="Verdana" pitchFamily="34" charset="0"/>
                          <a:ea typeface="Verdana" pitchFamily="34" charset="0"/>
                          <a:cs typeface="Verdana" pitchFamily="34" charset="0"/>
                        </a:rPr>
                        <a:t>Medio Ambiente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de</a:t>
                      </a:r>
                      <a:r>
                        <a:rPr lang="es-CO" sz="1500" baseline="0" dirty="0" smtClean="0">
                          <a:solidFill>
                            <a:schemeClr val="bg1"/>
                          </a:solidFill>
                          <a:latin typeface="Verdana" pitchFamily="34" charset="0"/>
                          <a:ea typeface="Verdana" pitchFamily="34" charset="0"/>
                          <a:cs typeface="Verdana" pitchFamily="34" charset="0"/>
                        </a:rPr>
                        <a:t> canalización en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Polideportivo Villa Hermosa</a:t>
                      </a:r>
                    </a:p>
                    <a:p>
                      <a:pPr algn="just"/>
                      <a:r>
                        <a:rPr lang="es-CO" sz="1500" dirty="0" smtClean="0">
                          <a:solidFill>
                            <a:schemeClr val="bg1"/>
                          </a:solidFill>
                          <a:latin typeface="Verdana" pitchFamily="34" charset="0"/>
                          <a:ea typeface="Verdana" pitchFamily="34" charset="0"/>
                          <a:cs typeface="Verdana" pitchFamily="34" charset="0"/>
                        </a:rPr>
                        <a:t>Ciudad</a:t>
                      </a:r>
                      <a:r>
                        <a:rPr lang="es-CO" sz="1500" baseline="0" dirty="0" smtClean="0">
                          <a:solidFill>
                            <a:schemeClr val="bg1"/>
                          </a:solidFill>
                          <a:latin typeface="Verdana" pitchFamily="34" charset="0"/>
                          <a:ea typeface="Verdana" pitchFamily="34" charset="0"/>
                          <a:cs typeface="Verdana" pitchFamily="34" charset="0"/>
                        </a:rPr>
                        <a:t> Dorada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Informan no contar con recursos para tal fin.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854052">
                <a:tc>
                  <a:txBody>
                    <a:bodyPr/>
                    <a:lstStyle/>
                    <a:p>
                      <a:pPr algn="just"/>
                      <a:r>
                        <a:rPr lang="es-CO" sz="1500" dirty="0" smtClean="0">
                          <a:solidFill>
                            <a:schemeClr val="bg1"/>
                          </a:solidFill>
                          <a:latin typeface="Verdana" pitchFamily="34" charset="0"/>
                          <a:ea typeface="Verdana" pitchFamily="34" charset="0"/>
                          <a:cs typeface="Verdana" pitchFamily="34" charset="0"/>
                        </a:rPr>
                        <a:t>Medio Ambiente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mantenimiento jardín interno CDC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Únicamente lo han realizado por parte de la Asesoría</a:t>
                      </a:r>
                      <a:r>
                        <a:rPr lang="es-CO" sz="1500" baseline="0" dirty="0" smtClean="0">
                          <a:solidFill>
                            <a:schemeClr val="bg1"/>
                          </a:solidFill>
                          <a:latin typeface="Verdana" pitchFamily="34" charset="0"/>
                          <a:ea typeface="Verdana" pitchFamily="34" charset="0"/>
                          <a:cs typeface="Verdana" pitchFamily="34" charset="0"/>
                        </a:rPr>
                        <a:t> Social en junio de 2017.</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Medio Ambiente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investigación y medidas pertinentes</a:t>
                      </a:r>
                      <a:r>
                        <a:rPr lang="es-CO" sz="1500" baseline="0" dirty="0" smtClean="0">
                          <a:solidFill>
                            <a:schemeClr val="bg1"/>
                          </a:solidFill>
                          <a:latin typeface="Verdana" pitchFamily="34" charset="0"/>
                          <a:ea typeface="Verdana" pitchFamily="34" charset="0"/>
                          <a:cs typeface="Verdana" pitchFamily="34" charset="0"/>
                        </a:rPr>
                        <a:t> respecto a envenenamiento de mascotas en el barrio La Miranda.</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Se envían oficios a: Fiscalía, Salud </a:t>
                      </a:r>
                      <a:r>
                        <a:rPr lang="es-CO" sz="1500" baseline="0" dirty="0" err="1" smtClean="0">
                          <a:solidFill>
                            <a:schemeClr val="bg1"/>
                          </a:solidFill>
                          <a:latin typeface="Verdana" pitchFamily="34" charset="0"/>
                          <a:ea typeface="Verdana" pitchFamily="34" charset="0"/>
                          <a:cs typeface="Verdana" pitchFamily="34" charset="0"/>
                        </a:rPr>
                        <a:t>Mpal</a:t>
                      </a:r>
                      <a:r>
                        <a:rPr lang="es-CO" sz="1500" baseline="0" dirty="0" smtClean="0">
                          <a:solidFill>
                            <a:schemeClr val="bg1"/>
                          </a:solidFill>
                          <a:latin typeface="Verdana" pitchFamily="34" charset="0"/>
                          <a:ea typeface="Verdana" pitchFamily="34" charset="0"/>
                          <a:cs typeface="Verdana" pitchFamily="34" charset="0"/>
                        </a:rPr>
                        <a:t>, Policía, Gobierno, Personería y Defensoría.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Cada organismo realiza labores de acuerdo a su competencia.</a:t>
                      </a: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Medio Ambiente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 poda de árboles en barrios y/o sectores</a:t>
                      </a:r>
                      <a:r>
                        <a:rPr lang="es-CO" sz="1500" baseline="0" dirty="0" smtClean="0">
                          <a:solidFill>
                            <a:schemeClr val="bg1"/>
                          </a:solidFill>
                          <a:latin typeface="Verdana" pitchFamily="34" charset="0"/>
                          <a:ea typeface="Verdana" pitchFamily="34" charset="0"/>
                          <a:cs typeface="Verdana" pitchFamily="34" charset="0"/>
                        </a:rPr>
                        <a:t> de la Comuna 3 que se requieren.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Villa Italia</a:t>
                      </a:r>
                    </a:p>
                    <a:p>
                      <a:pPr algn="just"/>
                      <a:r>
                        <a:rPr lang="es-CO" sz="1500" dirty="0" smtClean="0">
                          <a:solidFill>
                            <a:schemeClr val="bg1"/>
                          </a:solidFill>
                          <a:latin typeface="Verdana" pitchFamily="34" charset="0"/>
                          <a:ea typeface="Verdana" pitchFamily="34" charset="0"/>
                          <a:cs typeface="Verdana" pitchFamily="34" charset="0"/>
                        </a:rPr>
                        <a:t>Inmediaciones colegio Belén</a:t>
                      </a:r>
                    </a:p>
                    <a:p>
                      <a:pPr algn="just"/>
                      <a:r>
                        <a:rPr lang="es-CO" sz="1500" dirty="0" smtClean="0">
                          <a:solidFill>
                            <a:schemeClr val="bg1"/>
                          </a:solidFill>
                          <a:latin typeface="Verdana" pitchFamily="34" charset="0"/>
                          <a:ea typeface="Verdana" pitchFamily="34" charset="0"/>
                          <a:cs typeface="Verdana" pitchFamily="34" charset="0"/>
                        </a:rPr>
                        <a:t>La </a:t>
                      </a:r>
                      <a:r>
                        <a:rPr lang="es-CO" sz="1500" dirty="0" err="1" smtClean="0">
                          <a:solidFill>
                            <a:schemeClr val="bg1"/>
                          </a:solidFill>
                          <a:latin typeface="Verdana" pitchFamily="34" charset="0"/>
                          <a:ea typeface="Verdana" pitchFamily="34" charset="0"/>
                          <a:cs typeface="Verdana" pitchFamily="34" charset="0"/>
                        </a:rPr>
                        <a:t>Adiela</a:t>
                      </a:r>
                      <a:r>
                        <a:rPr lang="es-CO" sz="1500" dirty="0" smtClean="0">
                          <a:solidFill>
                            <a:schemeClr val="bg1"/>
                          </a:solidFill>
                          <a:latin typeface="Verdana" pitchFamily="34" charset="0"/>
                          <a:ea typeface="Verdana" pitchFamily="34" charset="0"/>
                          <a:cs typeface="Verdana" pitchFamily="34" charset="0"/>
                        </a:rPr>
                        <a:t> III Etapa</a:t>
                      </a:r>
                    </a:p>
                    <a:p>
                      <a:pPr algn="just"/>
                      <a:r>
                        <a:rPr lang="es-CO" sz="1500" dirty="0" smtClean="0">
                          <a:solidFill>
                            <a:schemeClr val="bg1"/>
                          </a:solidFill>
                          <a:latin typeface="Verdana" pitchFamily="34" charset="0"/>
                          <a:ea typeface="Verdana" pitchFamily="34" charset="0"/>
                          <a:cs typeface="Verdana" pitchFamily="34" charset="0"/>
                        </a:rPr>
                        <a:t>Ciudad Dorada</a:t>
                      </a:r>
                    </a:p>
                    <a:p>
                      <a:pPr algn="just"/>
                      <a:r>
                        <a:rPr lang="es-CO" sz="1500" dirty="0" smtClean="0">
                          <a:solidFill>
                            <a:schemeClr val="bg1"/>
                          </a:solidFill>
                          <a:latin typeface="Verdana" pitchFamily="34" charset="0"/>
                          <a:ea typeface="Verdana" pitchFamily="34" charset="0"/>
                          <a:cs typeface="Verdana" pitchFamily="34" charset="0"/>
                        </a:rPr>
                        <a:t>Villa Italia</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Planeación</a:t>
                      </a:r>
                      <a:r>
                        <a:rPr lang="es-CO" sz="1500" baseline="0" dirty="0" smtClean="0">
                          <a:solidFill>
                            <a:schemeClr val="bg1"/>
                          </a:solidFill>
                          <a:latin typeface="Verdana" pitchFamily="34" charset="0"/>
                          <a:ea typeface="Verdana" pitchFamily="34" charset="0"/>
                          <a:cs typeface="Verdana" pitchFamily="34" charset="0"/>
                        </a:rPr>
                        <a:t> realiza visitas técnicas e incluye en cronograma, pero solo en algunos casos realizan la poda.</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2204262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8" name="Rectángulo 7"/>
          <p:cNvSpPr/>
          <p:nvPr/>
        </p:nvSpPr>
        <p:spPr>
          <a:xfrm>
            <a:off x="4716185" y="2958604"/>
            <a:ext cx="2727863"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SALUD</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147553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4140889029"/>
              </p:ext>
            </p:extLst>
          </p:nvPr>
        </p:nvGraphicFramePr>
        <p:xfrm>
          <a:off x="247477" y="767861"/>
          <a:ext cx="11665296" cy="5513472"/>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1800200">
                <a:tc>
                  <a:txBody>
                    <a:bodyPr/>
                    <a:lstStyle/>
                    <a:p>
                      <a:pPr algn="just"/>
                      <a:r>
                        <a:rPr lang="es-CO" sz="1500" dirty="0" smtClean="0">
                          <a:solidFill>
                            <a:schemeClr val="bg1"/>
                          </a:solidFill>
                          <a:latin typeface="Verdana" pitchFamily="34" charset="0"/>
                          <a:ea typeface="Verdana" pitchFamily="34" charset="0"/>
                          <a:cs typeface="Verdana" pitchFamily="34" charset="0"/>
                        </a:rPr>
                        <a:t>Salud</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a:t>
                      </a:r>
                      <a:r>
                        <a:rPr lang="es-CO" sz="1500" baseline="0" dirty="0" smtClean="0">
                          <a:solidFill>
                            <a:schemeClr val="bg1"/>
                          </a:solidFill>
                          <a:latin typeface="Verdana" pitchFamily="34" charset="0"/>
                          <a:ea typeface="Verdana" pitchFamily="34" charset="0"/>
                          <a:cs typeface="Verdana" pitchFamily="34" charset="0"/>
                        </a:rPr>
                        <a:t> </a:t>
                      </a:r>
                      <a:r>
                        <a:rPr lang="es-CO" sz="1500" baseline="0" dirty="0" err="1" smtClean="0">
                          <a:solidFill>
                            <a:schemeClr val="bg1"/>
                          </a:solidFill>
                          <a:latin typeface="Verdana" pitchFamily="34" charset="0"/>
                          <a:ea typeface="Verdana" pitchFamily="34" charset="0"/>
                          <a:cs typeface="Verdana" pitchFamily="34" charset="0"/>
                        </a:rPr>
                        <a:t>EPS’s</a:t>
                      </a:r>
                      <a:r>
                        <a:rPr lang="es-CO" sz="1500" baseline="0" dirty="0" smtClean="0">
                          <a:solidFill>
                            <a:schemeClr val="bg1"/>
                          </a:solidFill>
                          <a:latin typeface="Verdana" pitchFamily="34" charset="0"/>
                          <a:ea typeface="Verdana" pitchFamily="34" charset="0"/>
                          <a:cs typeface="Verdana" pitchFamily="34" charset="0"/>
                        </a:rPr>
                        <a:t>, Secretaría de Salud Municipal y </a:t>
                      </a:r>
                      <a:r>
                        <a:rPr lang="es-CO" sz="1500" baseline="0" dirty="0" err="1" smtClean="0">
                          <a:solidFill>
                            <a:schemeClr val="bg1"/>
                          </a:solidFill>
                          <a:latin typeface="Verdana" pitchFamily="34" charset="0"/>
                          <a:ea typeface="Verdana" pitchFamily="34" charset="0"/>
                          <a:cs typeface="Verdana" pitchFamily="34" charset="0"/>
                        </a:rPr>
                        <a:t>Deptal</a:t>
                      </a:r>
                      <a:r>
                        <a:rPr lang="es-CO" sz="1500" baseline="0" dirty="0" smtClean="0">
                          <a:solidFill>
                            <a:schemeClr val="bg1"/>
                          </a:solidFill>
                          <a:latin typeface="Verdana" pitchFamily="34" charset="0"/>
                          <a:ea typeface="Verdana" pitchFamily="34" charset="0"/>
                          <a:cs typeface="Verdana" pitchFamily="34" charset="0"/>
                        </a:rPr>
                        <a:t>., </a:t>
                      </a:r>
                      <a:r>
                        <a:rPr lang="es-CO" sz="1500" baseline="0" dirty="0" err="1" smtClean="0">
                          <a:solidFill>
                            <a:schemeClr val="bg1"/>
                          </a:solidFill>
                          <a:latin typeface="Verdana" pitchFamily="34" charset="0"/>
                          <a:ea typeface="Verdana" pitchFamily="34" charset="0"/>
                          <a:cs typeface="Verdana" pitchFamily="34" charset="0"/>
                        </a:rPr>
                        <a:t>Redsalud</a:t>
                      </a:r>
                      <a:r>
                        <a:rPr lang="es-CO" sz="1500" baseline="0" dirty="0" smtClean="0">
                          <a:solidFill>
                            <a:schemeClr val="bg1"/>
                          </a:solidFill>
                          <a:latin typeface="Verdana" pitchFamily="34" charset="0"/>
                          <a:ea typeface="Verdana" pitchFamily="34" charset="0"/>
                          <a:cs typeface="Verdana" pitchFamily="34" charset="0"/>
                        </a:rPr>
                        <a:t>, Personería, Defensoría, para colaborar a usuarios con problemáticas de salud tales como: Agilizar citas médicas y con especialistas, entrega de medicamentos, tratamientos, agilizar cirugías, entrega de pañales, entre otros.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Grecia</a:t>
                      </a:r>
                    </a:p>
                    <a:p>
                      <a:pPr algn="just"/>
                      <a:r>
                        <a:rPr lang="es-CO" sz="1500" dirty="0" smtClean="0">
                          <a:solidFill>
                            <a:schemeClr val="bg1"/>
                          </a:solidFill>
                          <a:latin typeface="Verdana" pitchFamily="34" charset="0"/>
                          <a:ea typeface="Verdana" pitchFamily="34" charset="0"/>
                          <a:cs typeface="Verdana" pitchFamily="34" charset="0"/>
                        </a:rPr>
                        <a:t>Villa Hermosa</a:t>
                      </a:r>
                    </a:p>
                    <a:p>
                      <a:pPr algn="just"/>
                      <a:r>
                        <a:rPr lang="es-CO" sz="1500" dirty="0" smtClean="0">
                          <a:solidFill>
                            <a:schemeClr val="bg1"/>
                          </a:solidFill>
                          <a:latin typeface="Verdana" pitchFamily="34" charset="0"/>
                          <a:ea typeface="Verdana" pitchFamily="34" charset="0"/>
                          <a:cs typeface="Verdana" pitchFamily="34" charset="0"/>
                        </a:rPr>
                        <a:t>Las Colinas</a:t>
                      </a:r>
                    </a:p>
                    <a:p>
                      <a:pPr algn="just"/>
                      <a:r>
                        <a:rPr lang="es-CO" sz="1500" dirty="0" smtClean="0">
                          <a:solidFill>
                            <a:schemeClr val="bg1"/>
                          </a:solidFill>
                          <a:latin typeface="Verdana" pitchFamily="34" charset="0"/>
                          <a:ea typeface="Verdana" pitchFamily="34" charset="0"/>
                          <a:cs typeface="Verdana" pitchFamily="34" charset="0"/>
                        </a:rPr>
                        <a:t>Ciudadela El Sol, entre otros.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En la mayoría de los casos se logró ayudar al usuario</a:t>
                      </a:r>
                      <a:r>
                        <a:rPr lang="es-CO" sz="1500" baseline="0" dirty="0" smtClean="0">
                          <a:solidFill>
                            <a:schemeClr val="bg1"/>
                          </a:solidFill>
                          <a:latin typeface="Verdana" pitchFamily="34" charset="0"/>
                          <a:ea typeface="Verdana" pitchFamily="34" charset="0"/>
                          <a:cs typeface="Verdana" pitchFamily="34" charset="0"/>
                        </a:rPr>
                        <a:t> pues las </a:t>
                      </a:r>
                      <a:r>
                        <a:rPr lang="es-CO" sz="1500" baseline="0" dirty="0" err="1" smtClean="0">
                          <a:solidFill>
                            <a:schemeClr val="bg1"/>
                          </a:solidFill>
                          <a:latin typeface="Verdana" pitchFamily="34" charset="0"/>
                          <a:ea typeface="Verdana" pitchFamily="34" charset="0"/>
                          <a:cs typeface="Verdana" pitchFamily="34" charset="0"/>
                        </a:rPr>
                        <a:t>EPS’s</a:t>
                      </a:r>
                      <a:r>
                        <a:rPr lang="es-CO" sz="1500" baseline="0" dirty="0" smtClean="0">
                          <a:solidFill>
                            <a:schemeClr val="bg1"/>
                          </a:solidFill>
                          <a:latin typeface="Verdana" pitchFamily="34" charset="0"/>
                          <a:ea typeface="Verdana" pitchFamily="34" charset="0"/>
                          <a:cs typeface="Verdana" pitchFamily="34" charset="0"/>
                        </a:rPr>
                        <a:t> colaboraron, solo en el caso de usuarios de </a:t>
                      </a:r>
                      <a:r>
                        <a:rPr lang="es-CO" sz="1500" baseline="0" dirty="0" err="1" smtClean="0">
                          <a:solidFill>
                            <a:schemeClr val="bg1"/>
                          </a:solidFill>
                          <a:latin typeface="Verdana" pitchFamily="34" charset="0"/>
                          <a:ea typeface="Verdana" pitchFamily="34" charset="0"/>
                          <a:cs typeface="Verdana" pitchFamily="34" charset="0"/>
                        </a:rPr>
                        <a:t>Medimás</a:t>
                      </a:r>
                      <a:r>
                        <a:rPr lang="es-CO" sz="1500" baseline="0" dirty="0" smtClean="0">
                          <a:solidFill>
                            <a:schemeClr val="bg1"/>
                          </a:solidFill>
                          <a:latin typeface="Verdana" pitchFamily="34" charset="0"/>
                          <a:ea typeface="Verdana" pitchFamily="34" charset="0"/>
                          <a:cs typeface="Verdana" pitchFamily="34" charset="0"/>
                        </a:rPr>
                        <a:t> no se puedo hacer nada pues dicha entidad nunca respondía.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854052">
                <a:tc>
                  <a:txBody>
                    <a:bodyPr/>
                    <a:lstStyle/>
                    <a:p>
                      <a:pPr algn="just"/>
                      <a:r>
                        <a:rPr lang="es-CO" sz="1500" dirty="0" smtClean="0">
                          <a:solidFill>
                            <a:schemeClr val="bg1"/>
                          </a:solidFill>
                          <a:latin typeface="Verdana" pitchFamily="34" charset="0"/>
                          <a:ea typeface="Verdana" pitchFamily="34" charset="0"/>
                          <a:cs typeface="Verdana" pitchFamily="34" charset="0"/>
                        </a:rPr>
                        <a:t>Salud</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 fumigación</a:t>
                      </a:r>
                      <a:r>
                        <a:rPr lang="es-CO" sz="1500" baseline="0" dirty="0" smtClean="0">
                          <a:solidFill>
                            <a:schemeClr val="bg1"/>
                          </a:solidFill>
                          <a:latin typeface="Verdana" pitchFamily="34" charset="0"/>
                          <a:ea typeface="Verdana" pitchFamily="34" charset="0"/>
                          <a:cs typeface="Verdana" pitchFamily="34" charset="0"/>
                        </a:rPr>
                        <a:t> en barrios Comuna 3 por proliferación de zancudos.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Nueva Armenia II</a:t>
                      </a:r>
                      <a:r>
                        <a:rPr lang="es-CO" sz="1500" baseline="0" dirty="0" smtClean="0">
                          <a:solidFill>
                            <a:schemeClr val="bg1"/>
                          </a:solidFill>
                          <a:latin typeface="Verdana" pitchFamily="34" charset="0"/>
                          <a:ea typeface="Verdana" pitchFamily="34" charset="0"/>
                          <a:cs typeface="Verdana" pitchFamily="34" charset="0"/>
                        </a:rPr>
                        <a:t> Etapa</a:t>
                      </a:r>
                    </a:p>
                    <a:p>
                      <a:pPr algn="just"/>
                      <a:r>
                        <a:rPr lang="es-CO" sz="1500" baseline="0" dirty="0" smtClean="0">
                          <a:solidFill>
                            <a:schemeClr val="bg1"/>
                          </a:solidFill>
                          <a:latin typeface="Verdana" pitchFamily="34" charset="0"/>
                          <a:ea typeface="Verdana" pitchFamily="34" charset="0"/>
                          <a:cs typeface="Verdana" pitchFamily="34" charset="0"/>
                        </a:rPr>
                        <a:t>Villa Italia </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jornadas de promoción y prevención en los</a:t>
                      </a:r>
                      <a:r>
                        <a:rPr lang="es-CO" sz="1500" baseline="0" dirty="0" smtClean="0">
                          <a:solidFill>
                            <a:schemeClr val="bg1"/>
                          </a:solidFill>
                          <a:latin typeface="Verdana" pitchFamily="34" charset="0"/>
                          <a:ea typeface="Verdana" pitchFamily="34" charset="0"/>
                          <a:cs typeface="Verdana" pitchFamily="34" charset="0"/>
                        </a:rPr>
                        <a:t> sectores, pero informan no es posible fumigación ya que causa daños ambientales.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Salud</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 ante la Universidad</a:t>
                      </a:r>
                      <a:r>
                        <a:rPr lang="es-CO" sz="1500" baseline="0" dirty="0" smtClean="0">
                          <a:solidFill>
                            <a:schemeClr val="bg1"/>
                          </a:solidFill>
                          <a:latin typeface="Verdana" pitchFamily="34" charset="0"/>
                          <a:ea typeface="Verdana" pitchFamily="34" charset="0"/>
                          <a:cs typeface="Verdana" pitchFamily="34" charset="0"/>
                        </a:rPr>
                        <a:t> Antonio Nariño para valoración de 50 adultos mayores del </a:t>
                      </a:r>
                      <a:r>
                        <a:rPr lang="es-CO" sz="1500" baseline="0" dirty="0" err="1" smtClean="0">
                          <a:solidFill>
                            <a:schemeClr val="bg1"/>
                          </a:solidFill>
                          <a:latin typeface="Verdana" pitchFamily="34" charset="0"/>
                          <a:ea typeface="Verdana" pitchFamily="34" charset="0"/>
                          <a:cs typeface="Verdana" pitchFamily="34" charset="0"/>
                        </a:rPr>
                        <a:t>ancianato</a:t>
                      </a:r>
                      <a:r>
                        <a:rPr lang="es-CO" sz="1500" baseline="0" dirty="0" smtClean="0">
                          <a:solidFill>
                            <a:schemeClr val="bg1"/>
                          </a:solidFill>
                          <a:latin typeface="Verdana" pitchFamily="34" charset="0"/>
                          <a:ea typeface="Verdana" pitchFamily="34" charset="0"/>
                          <a:cs typeface="Verdana" pitchFamily="34" charset="0"/>
                        </a:rPr>
                        <a:t> El Carmen que requieren prótesis.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 comprometen con jornada de diagnóstico para establecer necesidades y plan de tratamiento.</a:t>
                      </a: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Salud</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de esterilización</a:t>
                      </a:r>
                      <a:r>
                        <a:rPr lang="es-CO" sz="1500" baseline="0" dirty="0" smtClean="0">
                          <a:solidFill>
                            <a:schemeClr val="bg1"/>
                          </a:solidFill>
                          <a:latin typeface="Verdana" pitchFamily="34" charset="0"/>
                          <a:ea typeface="Verdana" pitchFamily="34" charset="0"/>
                          <a:cs typeface="Verdana" pitchFamily="34" charset="0"/>
                        </a:rPr>
                        <a:t> a caninos y felinos de barrios y/o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Grecia</a:t>
                      </a:r>
                    </a:p>
                    <a:p>
                      <a:pPr algn="just"/>
                      <a:r>
                        <a:rPr lang="es-CO" sz="1500" dirty="0" smtClean="0">
                          <a:solidFill>
                            <a:schemeClr val="bg1"/>
                          </a:solidFill>
                          <a:latin typeface="Verdana" pitchFamily="34" charset="0"/>
                          <a:ea typeface="Verdana" pitchFamily="34" charset="0"/>
                          <a:cs typeface="Verdana" pitchFamily="34" charset="0"/>
                        </a:rPr>
                        <a:t>Cecilia II Etapa</a:t>
                      </a:r>
                    </a:p>
                    <a:p>
                      <a:pPr algn="just"/>
                      <a:r>
                        <a:rPr lang="es-CO" sz="1500" dirty="0" smtClean="0">
                          <a:solidFill>
                            <a:schemeClr val="bg1"/>
                          </a:solidFill>
                          <a:latin typeface="Verdana" pitchFamily="34" charset="0"/>
                          <a:ea typeface="Verdana" pitchFamily="34" charset="0"/>
                          <a:cs typeface="Verdana" pitchFamily="34" charset="0"/>
                        </a:rPr>
                        <a:t>Arco Iris</a:t>
                      </a:r>
                    </a:p>
                    <a:p>
                      <a:pPr algn="just"/>
                      <a:r>
                        <a:rPr lang="es-CO" sz="1500" dirty="0" smtClean="0">
                          <a:solidFill>
                            <a:schemeClr val="bg1"/>
                          </a:solidFill>
                          <a:latin typeface="Verdana" pitchFamily="34" charset="0"/>
                          <a:ea typeface="Verdana" pitchFamily="34" charset="0"/>
                          <a:cs typeface="Verdana" pitchFamily="34" charset="0"/>
                        </a:rPr>
                        <a:t>Mercar</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 realiza en estos 4 barrios y/o sectores de manera oportuna</a:t>
                      </a: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781789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583027462"/>
              </p:ext>
            </p:extLst>
          </p:nvPr>
        </p:nvGraphicFramePr>
        <p:xfrm>
          <a:off x="247477" y="767861"/>
          <a:ext cx="11665296" cy="3122184"/>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663868">
                <a:tc>
                  <a:txBody>
                    <a:bodyPr/>
                    <a:lstStyle/>
                    <a:p>
                      <a:pPr algn="just"/>
                      <a:r>
                        <a:rPr lang="es-CO" sz="1500" dirty="0" smtClean="0">
                          <a:solidFill>
                            <a:schemeClr val="bg1"/>
                          </a:solidFill>
                          <a:latin typeface="Verdana" pitchFamily="34" charset="0"/>
                          <a:ea typeface="Verdana" pitchFamily="34" charset="0"/>
                          <a:cs typeface="Verdana" pitchFamily="34" charset="0"/>
                        </a:rPr>
                        <a:t>Salud</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Consejo Comunitario</a:t>
                      </a:r>
                      <a:r>
                        <a:rPr lang="es-CO" sz="1500" baseline="0" dirty="0" smtClean="0">
                          <a:solidFill>
                            <a:schemeClr val="bg1"/>
                          </a:solidFill>
                          <a:latin typeface="Verdana" pitchFamily="34" charset="0"/>
                          <a:ea typeface="Verdana" pitchFamily="34" charset="0"/>
                          <a:cs typeface="Verdana" pitchFamily="34" charset="0"/>
                        </a:rPr>
                        <a:t> de Salud Comuna 3, llevado a cabo el 6 de noviembre de 2019 en el CDC Comuna 3, con participación de: Salud Municipal, </a:t>
                      </a:r>
                      <a:r>
                        <a:rPr lang="es-CO" sz="1500" baseline="0" dirty="0" err="1" smtClean="0">
                          <a:solidFill>
                            <a:schemeClr val="bg1"/>
                          </a:solidFill>
                          <a:latin typeface="Verdana" pitchFamily="34" charset="0"/>
                          <a:ea typeface="Verdana" pitchFamily="34" charset="0"/>
                          <a:cs typeface="Verdana" pitchFamily="34" charset="0"/>
                        </a:rPr>
                        <a:t>Redsalud</a:t>
                      </a:r>
                      <a:r>
                        <a:rPr lang="es-CO" sz="1500" baseline="0" dirty="0" smtClean="0">
                          <a:solidFill>
                            <a:schemeClr val="bg1"/>
                          </a:solidFill>
                          <a:latin typeface="Verdana" pitchFamily="34" charset="0"/>
                          <a:ea typeface="Verdana" pitchFamily="34" charset="0"/>
                          <a:cs typeface="Verdana" pitchFamily="34" charset="0"/>
                        </a:rPr>
                        <a:t>, Policía Ambiental, Centro de Salud Correa Grillo, Personería Municipal, Defensoría del Pueblo, JAC y Ediles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Los organismos invitados dan información y aclaran dudas en</a:t>
                      </a:r>
                      <a:r>
                        <a:rPr lang="es-CO" sz="1500" baseline="0" dirty="0" smtClean="0">
                          <a:solidFill>
                            <a:schemeClr val="bg1"/>
                          </a:solidFill>
                          <a:latin typeface="Verdana" pitchFamily="34" charset="0"/>
                          <a:ea typeface="Verdana" pitchFamily="34" charset="0"/>
                          <a:cs typeface="Verdana" pitchFamily="34" charset="0"/>
                        </a:rPr>
                        <a:t> torno al tema de salud en la Comuna 3 y referente a normatividad en su ejercicio.</a:t>
                      </a:r>
                    </a:p>
                    <a:p>
                      <a:pPr algn="just"/>
                      <a:r>
                        <a:rPr lang="es-CO" sz="1500" baseline="0" dirty="0" smtClean="0">
                          <a:solidFill>
                            <a:schemeClr val="bg1"/>
                          </a:solidFill>
                          <a:latin typeface="Verdana" pitchFamily="34" charset="0"/>
                          <a:ea typeface="Verdana" pitchFamily="34" charset="0"/>
                          <a:cs typeface="Verdana" pitchFamily="34" charset="0"/>
                        </a:rPr>
                        <a:t>Reciben y escuchan sus inquietudes y quejas, respondiendo algunas de ellas.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854052">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3915888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8" name="Rectángulo 7"/>
          <p:cNvSpPr/>
          <p:nvPr/>
        </p:nvSpPr>
        <p:spPr>
          <a:xfrm>
            <a:off x="3550290" y="2958604"/>
            <a:ext cx="5059655"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EDUCACIÓN</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531510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485640596"/>
              </p:ext>
            </p:extLst>
          </p:nvPr>
        </p:nvGraphicFramePr>
        <p:xfrm>
          <a:off x="247477" y="767861"/>
          <a:ext cx="11665296" cy="5879492"/>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1440160">
                <a:tc>
                  <a:txBody>
                    <a:bodyPr/>
                    <a:lstStyle/>
                    <a:p>
                      <a:pPr algn="just"/>
                      <a:r>
                        <a:rPr lang="es-CO" sz="1500" dirty="0" smtClean="0">
                          <a:solidFill>
                            <a:schemeClr val="bg1"/>
                          </a:solidFill>
                          <a:latin typeface="Verdana" pitchFamily="34" charset="0"/>
                          <a:ea typeface="Verdana" pitchFamily="34" charset="0"/>
                          <a:cs typeface="Verdana" pitchFamily="34" charset="0"/>
                        </a:rPr>
                        <a:t>Educación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Informe a las TIC sobre preocupación</a:t>
                      </a:r>
                      <a:r>
                        <a:rPr lang="es-CO" sz="1500" baseline="0" dirty="0" smtClean="0">
                          <a:solidFill>
                            <a:schemeClr val="bg1"/>
                          </a:solidFill>
                          <a:latin typeface="Verdana" pitchFamily="34" charset="0"/>
                          <a:ea typeface="Verdana" pitchFamily="34" charset="0"/>
                          <a:cs typeface="Verdana" pitchFamily="34" charset="0"/>
                        </a:rPr>
                        <a:t> de los Ediles de la JAL Comuna 3 por disminución en capacitaciones y programas en el Punto Vive Digital Ciudad Dorada.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reunión por parte de las TIC con los Ediles de la JAL Comuna</a:t>
                      </a:r>
                      <a:r>
                        <a:rPr lang="es-CO" sz="1500" baseline="0" dirty="0" smtClean="0">
                          <a:solidFill>
                            <a:schemeClr val="bg1"/>
                          </a:solidFill>
                          <a:latin typeface="Verdana" pitchFamily="34" charset="0"/>
                          <a:ea typeface="Verdana" pitchFamily="34" charset="0"/>
                          <a:cs typeface="Verdana" pitchFamily="34" charset="0"/>
                        </a:rPr>
                        <a:t> 3, reunión donde informan los servicios del PVD Ciudad Dorada, el 24 de marzo de 2016.</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769468">
                <a:tc>
                  <a:txBody>
                    <a:bodyPr/>
                    <a:lstStyle/>
                    <a:p>
                      <a:pPr algn="just"/>
                      <a:r>
                        <a:rPr lang="es-CO" sz="1500" dirty="0" smtClean="0">
                          <a:solidFill>
                            <a:schemeClr val="bg1"/>
                          </a:solidFill>
                          <a:latin typeface="Verdana" pitchFamily="34" charset="0"/>
                          <a:ea typeface="Verdana" pitchFamily="34" charset="0"/>
                          <a:cs typeface="Verdana" pitchFamily="34" charset="0"/>
                        </a:rPr>
                        <a:t>Educación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 cupos a Bienestar Familiar para hogares infantiles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Las Colinas</a:t>
                      </a:r>
                    </a:p>
                    <a:p>
                      <a:pPr algn="just"/>
                      <a:r>
                        <a:rPr lang="es-CO" sz="1500" dirty="0" smtClean="0">
                          <a:solidFill>
                            <a:schemeClr val="bg1"/>
                          </a:solidFill>
                          <a:latin typeface="Verdana" pitchFamily="34" charset="0"/>
                          <a:ea typeface="Verdana" pitchFamily="34" charset="0"/>
                          <a:cs typeface="Verdana" pitchFamily="34" charset="0"/>
                        </a:rPr>
                        <a:t>2 infantes provenientes de Venezuela</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 consiguen cupos para niños y niñas en el Jardín Social Color Esperanza (frente a Mercar).</a:t>
                      </a: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Educación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Evento Día de los Niños, Niñas y Adolescentes</a:t>
                      </a:r>
                      <a:r>
                        <a:rPr lang="es-CO" sz="1500" baseline="0" dirty="0" smtClean="0">
                          <a:solidFill>
                            <a:schemeClr val="bg1"/>
                          </a:solidFill>
                          <a:latin typeface="Verdana" pitchFamily="34" charset="0"/>
                          <a:ea typeface="Verdana" pitchFamily="34" charset="0"/>
                          <a:cs typeface="Verdana" pitchFamily="34" charset="0"/>
                        </a:rPr>
                        <a:t> Ediles de la JAL Comuna 3, con participación de:</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Instituciones educativas de la Comuna 3: Ciudad Dorada, La Cecilia, Las Colinas, Nuestra Sra. De Belén, La Cuyabra, La </a:t>
                      </a:r>
                      <a:r>
                        <a:rPr lang="es-CO" sz="1500" baseline="0" dirty="0" err="1" smtClean="0">
                          <a:solidFill>
                            <a:schemeClr val="bg1"/>
                          </a:solidFill>
                          <a:latin typeface="Verdana" pitchFamily="34" charset="0"/>
                          <a:ea typeface="Verdana" pitchFamily="34" charset="0"/>
                          <a:cs typeface="Verdana" pitchFamily="34" charset="0"/>
                        </a:rPr>
                        <a:t>Adiela</a:t>
                      </a:r>
                      <a:r>
                        <a:rPr lang="es-CO" sz="1500" baseline="0" dirty="0" smtClean="0">
                          <a:solidFill>
                            <a:schemeClr val="bg1"/>
                          </a:solidFill>
                          <a:latin typeface="Verdana" pitchFamily="34" charset="0"/>
                          <a:ea typeface="Verdana" pitchFamily="34" charset="0"/>
                          <a:cs typeface="Verdana" pitchFamily="34" charset="0"/>
                        </a:rPr>
                        <a:t>, además en algunos casos de Secretaría de Educación </a:t>
                      </a:r>
                      <a:r>
                        <a:rPr lang="es-CO" sz="1500" baseline="0" dirty="0" err="1" smtClean="0">
                          <a:solidFill>
                            <a:schemeClr val="bg1"/>
                          </a:solidFill>
                          <a:latin typeface="Verdana" pitchFamily="34" charset="0"/>
                          <a:ea typeface="Verdana" pitchFamily="34" charset="0"/>
                          <a:cs typeface="Verdana" pitchFamily="34" charset="0"/>
                        </a:rPr>
                        <a:t>Mpal</a:t>
                      </a:r>
                      <a:r>
                        <a:rPr lang="es-CO" sz="1500" baseline="0" dirty="0" smtClean="0">
                          <a:solidFill>
                            <a:schemeClr val="bg1"/>
                          </a:solidFill>
                          <a:latin typeface="Verdana" pitchFamily="34" charset="0"/>
                          <a:ea typeface="Verdana" pitchFamily="34" charset="0"/>
                          <a:cs typeface="Verdana" pitchFamily="34" charset="0"/>
                        </a:rPr>
                        <a:t>.</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Se realizaron 2 eventos:</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*26 de abril de 2017</a:t>
                      </a:r>
                    </a:p>
                    <a:p>
                      <a:pPr algn="just"/>
                      <a:r>
                        <a:rPr lang="es-CO" sz="1500" baseline="0" dirty="0" smtClean="0">
                          <a:solidFill>
                            <a:schemeClr val="bg1"/>
                          </a:solidFill>
                          <a:latin typeface="Verdana" pitchFamily="34" charset="0"/>
                          <a:ea typeface="Verdana" pitchFamily="34" charset="0"/>
                          <a:cs typeface="Verdana" pitchFamily="34" charset="0"/>
                        </a:rPr>
                        <a:t>*30 de abril de 2018</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Colegios 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 escucha a los estudiantes presentes las necesidades de cada uno de sus planteles, de lo cual se toma atenta nota, gestionando posteriormente ante Secretaría de Educación y entidades pertinentes para la solución de las mismas.</a:t>
                      </a:r>
                    </a:p>
                    <a:p>
                      <a:pPr algn="just"/>
                      <a:endParaRPr lang="es-CO" sz="1500" dirty="0" smtClean="0">
                        <a:solidFill>
                          <a:schemeClr val="bg1"/>
                        </a:solidFill>
                        <a:latin typeface="Verdana" pitchFamily="34" charset="0"/>
                        <a:ea typeface="Verdana" pitchFamily="34" charset="0"/>
                        <a:cs typeface="Verdana" pitchFamily="34" charset="0"/>
                      </a:endParaRPr>
                    </a:p>
                    <a:p>
                      <a:pPr algn="just"/>
                      <a:r>
                        <a:rPr lang="es-CO" sz="1500" dirty="0" smtClean="0">
                          <a:solidFill>
                            <a:schemeClr val="bg1"/>
                          </a:solidFill>
                          <a:latin typeface="Verdana" pitchFamily="34" charset="0"/>
                          <a:ea typeface="Verdana" pitchFamily="34" charset="0"/>
                          <a:cs typeface="Verdana" pitchFamily="34" charset="0"/>
                        </a:rPr>
                        <a:t>También se les informa que es una JAL, cuáles</a:t>
                      </a:r>
                      <a:r>
                        <a:rPr lang="es-CO" sz="1500" baseline="0" dirty="0" smtClean="0">
                          <a:solidFill>
                            <a:schemeClr val="bg1"/>
                          </a:solidFill>
                          <a:latin typeface="Verdana" pitchFamily="34" charset="0"/>
                          <a:ea typeface="Verdana" pitchFamily="34" charset="0"/>
                          <a:cs typeface="Verdana" pitchFamily="34" charset="0"/>
                        </a:rPr>
                        <a:t> son sus funciones etc.</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1283775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413802288"/>
              </p:ext>
            </p:extLst>
          </p:nvPr>
        </p:nvGraphicFramePr>
        <p:xfrm>
          <a:off x="247477" y="767861"/>
          <a:ext cx="11665296" cy="5650892"/>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1080120">
                <a:tc>
                  <a:txBody>
                    <a:bodyPr/>
                    <a:lstStyle/>
                    <a:p>
                      <a:pPr algn="just"/>
                      <a:r>
                        <a:rPr lang="es-CO" sz="1500" dirty="0" smtClean="0">
                          <a:solidFill>
                            <a:schemeClr val="bg1"/>
                          </a:solidFill>
                          <a:latin typeface="Verdana" pitchFamily="34" charset="0"/>
                          <a:ea typeface="Verdana" pitchFamily="34" charset="0"/>
                          <a:cs typeface="Verdana" pitchFamily="34" charset="0"/>
                        </a:rPr>
                        <a:t>Educación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Apoyo a Centro de Capacitación San Juan Bosco</a:t>
                      </a:r>
                      <a:r>
                        <a:rPr lang="es-CO" sz="1500" baseline="0" dirty="0" smtClean="0">
                          <a:solidFill>
                            <a:schemeClr val="bg1"/>
                          </a:solidFill>
                          <a:latin typeface="Verdana" pitchFamily="34" charset="0"/>
                          <a:ea typeface="Verdana" pitchFamily="34" charset="0"/>
                          <a:cs typeface="Verdana" pitchFamily="34" charset="0"/>
                        </a:rPr>
                        <a:t> ubicado en La Cecilia, para que el Municipio y el Departamento les reanudara convenios educativos.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a:t>
                      </a:r>
                      <a:r>
                        <a:rPr lang="es-CO" sz="1500" baseline="0" dirty="0" smtClean="0">
                          <a:solidFill>
                            <a:schemeClr val="bg1"/>
                          </a:solidFill>
                          <a:latin typeface="Verdana" pitchFamily="34" charset="0"/>
                          <a:ea typeface="Verdana" pitchFamily="34" charset="0"/>
                          <a:cs typeface="Verdana" pitchFamily="34" charset="0"/>
                        </a:rPr>
                        <a:t> realiza acompañamiento en reuniones, entre ellas con Alcaldía y Gobernación, buscando la reanudación de dichos convenios.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854052">
                <a:tc>
                  <a:txBody>
                    <a:bodyPr/>
                    <a:lstStyle/>
                    <a:p>
                      <a:pPr algn="just"/>
                      <a:r>
                        <a:rPr lang="es-CO" sz="1500" dirty="0" smtClean="0">
                          <a:solidFill>
                            <a:schemeClr val="bg1"/>
                          </a:solidFill>
                          <a:latin typeface="Verdana" pitchFamily="34" charset="0"/>
                          <a:ea typeface="Verdana" pitchFamily="34" charset="0"/>
                          <a:cs typeface="Verdana" pitchFamily="34" charset="0"/>
                        </a:rPr>
                        <a:t>Educación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en torno a construcción de colegio en el barrio La Grecia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Mientras</a:t>
                      </a:r>
                      <a:r>
                        <a:rPr lang="es-CO" sz="1500" baseline="0" dirty="0" smtClean="0">
                          <a:solidFill>
                            <a:schemeClr val="bg1"/>
                          </a:solidFill>
                          <a:latin typeface="Verdana" pitchFamily="34" charset="0"/>
                          <a:ea typeface="Verdana" pitchFamily="34" charset="0"/>
                          <a:cs typeface="Verdana" pitchFamily="34" charset="0"/>
                        </a:rPr>
                        <a:t> estuvo de Alcalde el Sr. Carlos </a:t>
                      </a:r>
                      <a:r>
                        <a:rPr lang="es-CO" sz="1500" baseline="0" dirty="0" err="1" smtClean="0">
                          <a:solidFill>
                            <a:schemeClr val="bg1"/>
                          </a:solidFill>
                          <a:latin typeface="Verdana" pitchFamily="34" charset="0"/>
                          <a:ea typeface="Verdana" pitchFamily="34" charset="0"/>
                          <a:cs typeface="Verdana" pitchFamily="34" charset="0"/>
                        </a:rPr>
                        <a:t>Marío</a:t>
                      </a:r>
                      <a:r>
                        <a:rPr lang="es-CO" sz="1500" baseline="0" dirty="0" smtClean="0">
                          <a:solidFill>
                            <a:schemeClr val="bg1"/>
                          </a:solidFill>
                          <a:latin typeface="Verdana" pitchFamily="34" charset="0"/>
                          <a:ea typeface="Verdana" pitchFamily="34" charset="0"/>
                          <a:cs typeface="Verdana" pitchFamily="34" charset="0"/>
                        </a:rPr>
                        <a:t> </a:t>
                      </a:r>
                      <a:r>
                        <a:rPr lang="es-CO" sz="1500" baseline="0" dirty="0" err="1" smtClean="0">
                          <a:solidFill>
                            <a:schemeClr val="bg1"/>
                          </a:solidFill>
                          <a:latin typeface="Verdana" pitchFamily="34" charset="0"/>
                          <a:ea typeface="Verdana" pitchFamily="34" charset="0"/>
                          <a:cs typeface="Verdana" pitchFamily="34" charset="0"/>
                        </a:rPr>
                        <a:t>Alvarez</a:t>
                      </a:r>
                      <a:r>
                        <a:rPr lang="es-CO" sz="1500" baseline="0" dirty="0" smtClean="0">
                          <a:solidFill>
                            <a:schemeClr val="bg1"/>
                          </a:solidFill>
                          <a:latin typeface="Verdana" pitchFamily="34" charset="0"/>
                          <a:ea typeface="Verdana" pitchFamily="34" charset="0"/>
                          <a:cs typeface="Verdana" pitchFamily="34" charset="0"/>
                        </a:rPr>
                        <a:t>, siempre se </a:t>
                      </a:r>
                      <a:r>
                        <a:rPr lang="es-CO" sz="1500" baseline="0" dirty="0" err="1" smtClean="0">
                          <a:solidFill>
                            <a:schemeClr val="bg1"/>
                          </a:solidFill>
                          <a:latin typeface="Verdana" pitchFamily="34" charset="0"/>
                          <a:ea typeface="Verdana" pitchFamily="34" charset="0"/>
                          <a:cs typeface="Verdana" pitchFamily="34" charset="0"/>
                        </a:rPr>
                        <a:t>sotuvo</a:t>
                      </a:r>
                      <a:r>
                        <a:rPr lang="es-CO" sz="1500" baseline="0" dirty="0" smtClean="0">
                          <a:solidFill>
                            <a:schemeClr val="bg1"/>
                          </a:solidFill>
                          <a:latin typeface="Verdana" pitchFamily="34" charset="0"/>
                          <a:ea typeface="Verdana" pitchFamily="34" charset="0"/>
                          <a:cs typeface="Verdana" pitchFamily="34" charset="0"/>
                        </a:rPr>
                        <a:t> que se construiría dicho plantel, pero posteriormente manifestaron el lote de La Grecia no era viable técnicamente para tal fin.</a:t>
                      </a:r>
                    </a:p>
                    <a:p>
                      <a:pPr algn="just"/>
                      <a:r>
                        <a:rPr lang="es-CO" sz="1500" baseline="0" dirty="0" smtClean="0">
                          <a:solidFill>
                            <a:schemeClr val="bg1"/>
                          </a:solidFill>
                          <a:latin typeface="Verdana" pitchFamily="34" charset="0"/>
                          <a:ea typeface="Verdana" pitchFamily="34" charset="0"/>
                          <a:cs typeface="Verdana" pitchFamily="34" charset="0"/>
                        </a:rPr>
                        <a:t>Se toma decisión de construir enseguida del colegio La Cecilia por ser este lote, según ellos, viable técnicamente.  Al momento no han empezado a construir la obra.</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Educación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a:t>
                      </a:r>
                      <a:r>
                        <a:rPr lang="es-CO" sz="1500" baseline="0" dirty="0" smtClean="0">
                          <a:solidFill>
                            <a:schemeClr val="bg1"/>
                          </a:solidFill>
                          <a:latin typeface="Verdana" pitchFamily="34" charset="0"/>
                          <a:ea typeface="Verdana" pitchFamily="34" charset="0"/>
                          <a:cs typeface="Verdana" pitchFamily="34" charset="0"/>
                        </a:rPr>
                        <a:t> al SENA de capacitación en liderazgo y trabajo en equipo a dignatarios JAC y Líderes Comunitarios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capacitación se realiza en octubre de 2016 en el Punto Vive Digital Ciudad Dorada.</a:t>
                      </a: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3794841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8" name="Rectángulo 7"/>
          <p:cNvSpPr/>
          <p:nvPr/>
        </p:nvSpPr>
        <p:spPr>
          <a:xfrm>
            <a:off x="1327376" y="2958604"/>
            <a:ext cx="9505487"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TRÁNSITO Y MOVILIDAD</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187408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3" name="Subtítulo 2"/>
          <p:cNvSpPr>
            <a:spLocks noGrp="1"/>
          </p:cNvSpPr>
          <p:nvPr>
            <p:ph type="subTitle" idx="1"/>
          </p:nvPr>
        </p:nvSpPr>
        <p:spPr>
          <a:xfrm>
            <a:off x="709349" y="1044005"/>
            <a:ext cx="10445654" cy="5256584"/>
          </a:xfrm>
        </p:spPr>
        <p:txBody>
          <a:bodyPr/>
          <a:lstStyle/>
          <a:p>
            <a:endParaRPr lang="es-CO" dirty="0"/>
          </a:p>
        </p:txBody>
      </p:sp>
      <p:pic>
        <p:nvPicPr>
          <p:cNvPr id="7" name="7 Imagen" descr="EXC.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337" y="1044005"/>
            <a:ext cx="5184576"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0125" y="2016224"/>
            <a:ext cx="5578934" cy="428436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011326799"/>
              </p:ext>
            </p:extLst>
          </p:nvPr>
        </p:nvGraphicFramePr>
        <p:xfrm>
          <a:off x="247477" y="767861"/>
          <a:ext cx="11665296" cy="5742072"/>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Tránsito</a:t>
                      </a:r>
                      <a:r>
                        <a:rPr lang="es-CO" sz="1500" baseline="0" dirty="0" smtClean="0">
                          <a:solidFill>
                            <a:schemeClr val="bg1"/>
                          </a:solidFill>
                          <a:latin typeface="Verdana" pitchFamily="34" charset="0"/>
                          <a:ea typeface="Verdana" pitchFamily="34" charset="0"/>
                          <a:cs typeface="Verdana" pitchFamily="34" charset="0"/>
                        </a:rPr>
                        <a:t> y Movilidad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demarcación y señalización de zonas en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Colegio Ciudad Dorada y zona deportiva</a:t>
                      </a:r>
                    </a:p>
                    <a:p>
                      <a:pPr algn="just"/>
                      <a:r>
                        <a:rPr lang="es-CO" sz="1500" dirty="0" smtClean="0">
                          <a:solidFill>
                            <a:schemeClr val="bg1"/>
                          </a:solidFill>
                          <a:latin typeface="Verdana" pitchFamily="34" charset="0"/>
                          <a:ea typeface="Verdana" pitchFamily="34" charset="0"/>
                          <a:cs typeface="Verdana" pitchFamily="34" charset="0"/>
                        </a:rPr>
                        <a:t>La Esmeralda</a:t>
                      </a:r>
                    </a:p>
                    <a:p>
                      <a:pPr algn="just"/>
                      <a:r>
                        <a:rPr lang="es-CO" sz="1500" dirty="0" smtClean="0">
                          <a:solidFill>
                            <a:schemeClr val="bg1"/>
                          </a:solidFill>
                          <a:latin typeface="Verdana" pitchFamily="34" charset="0"/>
                          <a:ea typeface="Verdana" pitchFamily="34" charset="0"/>
                          <a:cs typeface="Verdana" pitchFamily="34" charset="0"/>
                        </a:rPr>
                        <a:t>Villa Hermosa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intervenciones</a:t>
                      </a:r>
                      <a:r>
                        <a:rPr lang="es-CO" sz="1500" baseline="0" dirty="0" smtClean="0">
                          <a:solidFill>
                            <a:schemeClr val="bg1"/>
                          </a:solidFill>
                          <a:latin typeface="Verdana" pitchFamily="34" charset="0"/>
                          <a:ea typeface="Verdana" pitchFamily="34" charset="0"/>
                          <a:cs typeface="Verdana" pitchFamily="34" charset="0"/>
                        </a:rPr>
                        <a:t> respectivas en estos sectores.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1080120">
                <a:tc>
                  <a:txBody>
                    <a:bodyPr/>
                    <a:lstStyle/>
                    <a:p>
                      <a:pPr algn="just"/>
                      <a:r>
                        <a:rPr lang="es-CO" sz="1500" dirty="0" smtClean="0">
                          <a:solidFill>
                            <a:schemeClr val="bg1"/>
                          </a:solidFill>
                          <a:latin typeface="Verdana" pitchFamily="34" charset="0"/>
                          <a:ea typeface="Verdana" pitchFamily="34" charset="0"/>
                          <a:cs typeface="Verdana" pitchFamily="34" charset="0"/>
                        </a:rPr>
                        <a:t>Tránsito y Movilidad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viabilidad construcción de reductores de velocidad en barrios y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Frente a Villa Yolanda</a:t>
                      </a:r>
                    </a:p>
                    <a:p>
                      <a:pPr algn="just"/>
                      <a:r>
                        <a:rPr lang="es-CO" sz="1500" dirty="0" smtClean="0">
                          <a:solidFill>
                            <a:schemeClr val="bg1"/>
                          </a:solidFill>
                          <a:latin typeface="Verdana" pitchFamily="34" charset="0"/>
                          <a:ea typeface="Verdana" pitchFamily="34" charset="0"/>
                          <a:cs typeface="Verdana" pitchFamily="34" charset="0"/>
                        </a:rPr>
                        <a:t>25 de Mayo</a:t>
                      </a:r>
                    </a:p>
                    <a:p>
                      <a:pPr algn="just"/>
                      <a:r>
                        <a:rPr lang="es-CO" sz="1500" dirty="0" smtClean="0">
                          <a:solidFill>
                            <a:schemeClr val="bg1"/>
                          </a:solidFill>
                          <a:latin typeface="Verdana" pitchFamily="34" charset="0"/>
                          <a:ea typeface="Verdana" pitchFamily="34" charset="0"/>
                          <a:cs typeface="Verdana" pitchFamily="34" charset="0"/>
                        </a:rPr>
                        <a:t>La Cecilia II Etapa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En estos sectores dan viabilidad para construir reductores de velocidad, pero es competencia de Infraestructura ejecutarlos.</a:t>
                      </a:r>
                    </a:p>
                    <a:p>
                      <a:pPr algn="just"/>
                      <a:r>
                        <a:rPr lang="es-CO" sz="1500" dirty="0" smtClean="0">
                          <a:solidFill>
                            <a:schemeClr val="bg1"/>
                          </a:solidFill>
                          <a:latin typeface="Verdana" pitchFamily="34" charset="0"/>
                          <a:ea typeface="Verdana" pitchFamily="34" charset="0"/>
                          <a:cs typeface="Verdana" pitchFamily="34" charset="0"/>
                        </a:rPr>
                        <a:t>En otros sectores se</a:t>
                      </a:r>
                      <a:r>
                        <a:rPr lang="es-CO" sz="1500" baseline="0" dirty="0" smtClean="0">
                          <a:solidFill>
                            <a:schemeClr val="bg1"/>
                          </a:solidFill>
                          <a:latin typeface="Verdana" pitchFamily="34" charset="0"/>
                          <a:ea typeface="Verdana" pitchFamily="34" charset="0"/>
                          <a:cs typeface="Verdana" pitchFamily="34" charset="0"/>
                        </a:rPr>
                        <a:t> envía solicitud pero no los aprueban por no ser viable técnicamente.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1623520">
                <a:tc>
                  <a:txBody>
                    <a:bodyPr/>
                    <a:lstStyle/>
                    <a:p>
                      <a:pPr algn="just"/>
                      <a:r>
                        <a:rPr lang="es-CO" sz="1500" dirty="0" smtClean="0">
                          <a:solidFill>
                            <a:schemeClr val="bg1"/>
                          </a:solidFill>
                          <a:latin typeface="Verdana" pitchFamily="34" charset="0"/>
                          <a:ea typeface="Verdana" pitchFamily="34" charset="0"/>
                          <a:cs typeface="Verdana" pitchFamily="34" charset="0"/>
                        </a:rPr>
                        <a:t>Tránsito</a:t>
                      </a:r>
                      <a:r>
                        <a:rPr lang="es-CO" sz="1500" baseline="0" dirty="0" smtClean="0">
                          <a:solidFill>
                            <a:schemeClr val="bg1"/>
                          </a:solidFill>
                          <a:latin typeface="Verdana" pitchFamily="34" charset="0"/>
                          <a:ea typeface="Verdana" pitchFamily="34" charset="0"/>
                          <a:cs typeface="Verdana" pitchFamily="34" charset="0"/>
                        </a:rPr>
                        <a:t> y Movilidad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implementación alternativas de solución a accidentalidad que se viene presentando en cruce</a:t>
                      </a:r>
                      <a:r>
                        <a:rPr lang="es-CO" sz="1500" baseline="0" dirty="0" smtClean="0">
                          <a:solidFill>
                            <a:schemeClr val="bg1"/>
                          </a:solidFill>
                          <a:latin typeface="Verdana" pitchFamily="34" charset="0"/>
                          <a:ea typeface="Verdana" pitchFamily="34" charset="0"/>
                          <a:cs typeface="Verdana" pitchFamily="34" charset="0"/>
                        </a:rPr>
                        <a:t> SAO San Diego y Alfonso López.</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Construyen reductores de velocidad, realizan demarcación respectiva, y se comprometen con</a:t>
                      </a:r>
                      <a:r>
                        <a:rPr lang="es-CO" sz="1500" baseline="0" dirty="0" smtClean="0">
                          <a:solidFill>
                            <a:schemeClr val="bg1"/>
                          </a:solidFill>
                          <a:latin typeface="Verdana" pitchFamily="34" charset="0"/>
                          <a:ea typeface="Verdana" pitchFamily="34" charset="0"/>
                          <a:cs typeface="Verdana" pitchFamily="34" charset="0"/>
                        </a:rPr>
                        <a:t> semáforo en el sector cuando esté funcionando el SETP en Armenia, por parte de Amable.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854052">
                <a:tc>
                  <a:txBody>
                    <a:bodyPr/>
                    <a:lstStyle/>
                    <a:p>
                      <a:pPr algn="just"/>
                      <a:r>
                        <a:rPr lang="es-CO" sz="1500" dirty="0" smtClean="0">
                          <a:solidFill>
                            <a:schemeClr val="bg1"/>
                          </a:solidFill>
                          <a:latin typeface="Verdana" pitchFamily="34" charset="0"/>
                          <a:ea typeface="Verdana" pitchFamily="34" charset="0"/>
                          <a:cs typeface="Verdana" pitchFamily="34" charset="0"/>
                        </a:rPr>
                        <a:t>Tránsito y Movilidad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a:t>
                      </a:r>
                      <a:r>
                        <a:rPr lang="es-CO" sz="1500" baseline="0" dirty="0" smtClean="0">
                          <a:solidFill>
                            <a:schemeClr val="bg1"/>
                          </a:solidFill>
                          <a:latin typeface="Verdana" pitchFamily="34" charset="0"/>
                          <a:ea typeface="Verdana" pitchFamily="34" charset="0"/>
                          <a:cs typeface="Verdana" pitchFamily="34" charset="0"/>
                        </a:rPr>
                        <a:t> para que se adopten condiciones favorables de funcionamiento de control de buses que tiene </a:t>
                      </a:r>
                      <a:r>
                        <a:rPr lang="es-CO" sz="1500" baseline="0" dirty="0" err="1" smtClean="0">
                          <a:solidFill>
                            <a:schemeClr val="bg1"/>
                          </a:solidFill>
                          <a:latin typeface="Verdana" pitchFamily="34" charset="0"/>
                          <a:ea typeface="Verdana" pitchFamily="34" charset="0"/>
                          <a:cs typeface="Verdana" pitchFamily="34" charset="0"/>
                        </a:rPr>
                        <a:t>Cooburquín</a:t>
                      </a:r>
                      <a:r>
                        <a:rPr lang="es-CO" sz="1500" baseline="0" dirty="0" smtClean="0">
                          <a:solidFill>
                            <a:schemeClr val="bg1"/>
                          </a:solidFill>
                          <a:latin typeface="Verdana" pitchFamily="34" charset="0"/>
                          <a:ea typeface="Verdana" pitchFamily="34" charset="0"/>
                          <a:cs typeface="Verdana" pitchFamily="34" charset="0"/>
                        </a:rPr>
                        <a:t> en el barrio Arco Iris.</a:t>
                      </a:r>
                      <a:r>
                        <a:rPr lang="es-CO" sz="1500" dirty="0" smtClean="0">
                          <a:solidFill>
                            <a:schemeClr val="bg1"/>
                          </a:solidFill>
                          <a:latin typeface="Verdana" pitchFamily="34" charset="0"/>
                          <a:ea typeface="Verdana" pitchFamily="34" charset="0"/>
                          <a:cs typeface="Verdana" pitchFamily="34" charset="0"/>
                        </a:rPr>
                        <a:t>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SETTA</a:t>
                      </a:r>
                      <a:r>
                        <a:rPr lang="es-CO" sz="1500" baseline="0" dirty="0" smtClean="0">
                          <a:solidFill>
                            <a:schemeClr val="bg1"/>
                          </a:solidFill>
                          <a:latin typeface="Verdana" pitchFamily="34" charset="0"/>
                          <a:ea typeface="Verdana" pitchFamily="34" charset="0"/>
                          <a:cs typeface="Verdana" pitchFamily="34" charset="0"/>
                        </a:rPr>
                        <a:t> realiza visita técnica, informando solicitará a empresa labores pertinentes por contaminación de gases y otros.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4027951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8" name="Rectángulo 7"/>
          <p:cNvSpPr/>
          <p:nvPr/>
        </p:nvSpPr>
        <p:spPr>
          <a:xfrm>
            <a:off x="1037907" y="2958604"/>
            <a:ext cx="10084427"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RECREACIÓN Y DEPORTES</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53582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356935183"/>
              </p:ext>
            </p:extLst>
          </p:nvPr>
        </p:nvGraphicFramePr>
        <p:xfrm>
          <a:off x="247477" y="767861"/>
          <a:ext cx="11665296" cy="5742072"/>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Recreación</a:t>
                      </a:r>
                      <a:r>
                        <a:rPr lang="es-CO" sz="1500" baseline="0" dirty="0" smtClean="0">
                          <a:solidFill>
                            <a:schemeClr val="bg1"/>
                          </a:solidFill>
                          <a:latin typeface="Verdana" pitchFamily="34" charset="0"/>
                          <a:ea typeface="Verdana" pitchFamily="34" charset="0"/>
                          <a:cs typeface="Verdana" pitchFamily="34" charset="0"/>
                        </a:rPr>
                        <a:t> y Deportes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 IMDERA e INDEPORTES para donación de implementos deportivos</a:t>
                      </a:r>
                      <a:r>
                        <a:rPr lang="es-CO" sz="1500" baseline="0" dirty="0" smtClean="0">
                          <a:solidFill>
                            <a:schemeClr val="bg1"/>
                          </a:solidFill>
                          <a:latin typeface="Verdana" pitchFamily="34" charset="0"/>
                          <a:ea typeface="Verdana" pitchFamily="34" charset="0"/>
                          <a:cs typeface="Verdana" pitchFamily="34" charset="0"/>
                        </a:rPr>
                        <a:t> (mallas, balones, uniformes etc.) para barrios y/o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Nueva</a:t>
                      </a:r>
                      <a:r>
                        <a:rPr lang="es-CO" sz="1500" baseline="0" dirty="0" smtClean="0">
                          <a:solidFill>
                            <a:schemeClr val="bg1"/>
                          </a:solidFill>
                          <a:latin typeface="Verdana" pitchFamily="34" charset="0"/>
                          <a:ea typeface="Verdana" pitchFamily="34" charset="0"/>
                          <a:cs typeface="Verdana" pitchFamily="34" charset="0"/>
                        </a:rPr>
                        <a:t> Armenia II Etapa</a:t>
                      </a:r>
                    </a:p>
                    <a:p>
                      <a:pPr algn="just"/>
                      <a:r>
                        <a:rPr lang="es-CO" sz="1500" baseline="0" dirty="0" smtClean="0">
                          <a:solidFill>
                            <a:schemeClr val="bg1"/>
                          </a:solidFill>
                          <a:latin typeface="Verdana" pitchFamily="34" charset="0"/>
                          <a:ea typeface="Verdana" pitchFamily="34" charset="0"/>
                          <a:cs typeface="Verdana" pitchFamily="34" charset="0"/>
                        </a:rPr>
                        <a:t>Cecilia I y II Etapa</a:t>
                      </a:r>
                    </a:p>
                    <a:p>
                      <a:pPr algn="just"/>
                      <a:r>
                        <a:rPr lang="es-CO" sz="1500" baseline="0" dirty="0" smtClean="0">
                          <a:solidFill>
                            <a:schemeClr val="bg1"/>
                          </a:solidFill>
                          <a:latin typeface="Verdana" pitchFamily="34" charset="0"/>
                          <a:ea typeface="Verdana" pitchFamily="34" charset="0"/>
                          <a:cs typeface="Verdana" pitchFamily="34" charset="0"/>
                        </a:rPr>
                        <a:t>25 de Mayo, entre otros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En algunas ocasiones colaboran con dichos implementos deportivos y</a:t>
                      </a:r>
                      <a:r>
                        <a:rPr lang="es-CO" sz="1500" baseline="0" dirty="0" smtClean="0">
                          <a:solidFill>
                            <a:schemeClr val="bg1"/>
                          </a:solidFill>
                          <a:latin typeface="Verdana" pitchFamily="34" charset="0"/>
                          <a:ea typeface="Verdana" pitchFamily="34" charset="0"/>
                          <a:cs typeface="Verdana" pitchFamily="34" charset="0"/>
                        </a:rPr>
                        <a:t> en otras informan no cuentan con presupuesto.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98068">
                <a:tc>
                  <a:txBody>
                    <a:bodyPr/>
                    <a:lstStyle/>
                    <a:p>
                      <a:pPr algn="just"/>
                      <a:r>
                        <a:rPr lang="es-CO" sz="1500" dirty="0" smtClean="0">
                          <a:solidFill>
                            <a:schemeClr val="bg1"/>
                          </a:solidFill>
                          <a:latin typeface="Verdana" pitchFamily="34" charset="0"/>
                          <a:ea typeface="Verdana" pitchFamily="34" charset="0"/>
                          <a:cs typeface="Verdana" pitchFamily="34" charset="0"/>
                        </a:rPr>
                        <a:t>Recreación y Deportes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a IMDERA de apoyo a celebraciones e integraciones para infantes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13 de Junio</a:t>
                      </a:r>
                    </a:p>
                    <a:p>
                      <a:pPr algn="just"/>
                      <a:r>
                        <a:rPr lang="es-CO" sz="1500" dirty="0" smtClean="0">
                          <a:solidFill>
                            <a:schemeClr val="bg1"/>
                          </a:solidFill>
                          <a:latin typeface="Verdana" pitchFamily="34" charset="0"/>
                          <a:ea typeface="Verdana" pitchFamily="34" charset="0"/>
                          <a:cs typeface="Verdana" pitchFamily="34" charset="0"/>
                        </a:rPr>
                        <a:t>La Grecia</a:t>
                      </a:r>
                    </a:p>
                    <a:p>
                      <a:pPr algn="just"/>
                      <a:r>
                        <a:rPr lang="es-CO" sz="1500" dirty="0" smtClean="0">
                          <a:solidFill>
                            <a:schemeClr val="bg1"/>
                          </a:solidFill>
                          <a:latin typeface="Verdana" pitchFamily="34" charset="0"/>
                          <a:ea typeface="Verdana" pitchFamily="34" charset="0"/>
                          <a:cs typeface="Verdana" pitchFamily="34" charset="0"/>
                        </a:rPr>
                        <a:t>Villa</a:t>
                      </a:r>
                      <a:r>
                        <a:rPr lang="es-CO" sz="1500" baseline="0" dirty="0" smtClean="0">
                          <a:solidFill>
                            <a:schemeClr val="bg1"/>
                          </a:solidFill>
                          <a:latin typeface="Verdana" pitchFamily="34" charset="0"/>
                          <a:ea typeface="Verdana" pitchFamily="34" charset="0"/>
                          <a:cs typeface="Verdana" pitchFamily="34" charset="0"/>
                        </a:rPr>
                        <a:t> Hermosa</a:t>
                      </a:r>
                    </a:p>
                    <a:p>
                      <a:pPr algn="just"/>
                      <a:r>
                        <a:rPr lang="es-CO" sz="1500" baseline="0" dirty="0" smtClean="0">
                          <a:solidFill>
                            <a:schemeClr val="bg1"/>
                          </a:solidFill>
                          <a:latin typeface="Verdana" pitchFamily="34" charset="0"/>
                          <a:ea typeface="Verdana" pitchFamily="34" charset="0"/>
                          <a:cs typeface="Verdana" pitchFamily="34" charset="0"/>
                        </a:rPr>
                        <a:t>La Cecilia II y III Etapa, entre otros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Por lo general este instituto colabora con actividades</a:t>
                      </a:r>
                      <a:r>
                        <a:rPr lang="es-CO" sz="1500" baseline="0" dirty="0" smtClean="0">
                          <a:solidFill>
                            <a:schemeClr val="bg1"/>
                          </a:solidFill>
                          <a:latin typeface="Verdana" pitchFamily="34" charset="0"/>
                          <a:ea typeface="Verdana" pitchFamily="34" charset="0"/>
                          <a:cs typeface="Verdana" pitchFamily="34" charset="0"/>
                        </a:rPr>
                        <a:t> recreo-deportivas.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88024">
                <a:tc>
                  <a:txBody>
                    <a:bodyPr/>
                    <a:lstStyle/>
                    <a:p>
                      <a:pPr algn="just"/>
                      <a:r>
                        <a:rPr lang="es-CO" sz="1500" dirty="0" smtClean="0">
                          <a:solidFill>
                            <a:schemeClr val="bg1"/>
                          </a:solidFill>
                          <a:latin typeface="Verdana" pitchFamily="34" charset="0"/>
                          <a:ea typeface="Verdana" pitchFamily="34" charset="0"/>
                          <a:cs typeface="Verdana" pitchFamily="34" charset="0"/>
                        </a:rPr>
                        <a:t>Recreación</a:t>
                      </a:r>
                      <a:r>
                        <a:rPr lang="es-CO" sz="1500" baseline="0" dirty="0" smtClean="0">
                          <a:solidFill>
                            <a:schemeClr val="bg1"/>
                          </a:solidFill>
                          <a:latin typeface="Verdana" pitchFamily="34" charset="0"/>
                          <a:ea typeface="Verdana" pitchFamily="34" charset="0"/>
                          <a:cs typeface="Verdana" pitchFamily="34" charset="0"/>
                        </a:rPr>
                        <a:t> y Deportes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IMDERA e INDEPORTES de</a:t>
                      </a:r>
                      <a:r>
                        <a:rPr lang="es-CO" sz="1500" baseline="0" dirty="0" smtClean="0">
                          <a:solidFill>
                            <a:schemeClr val="bg1"/>
                          </a:solidFill>
                          <a:latin typeface="Verdana" pitchFamily="34" charset="0"/>
                          <a:ea typeface="Verdana" pitchFamily="34" charset="0"/>
                          <a:cs typeface="Verdana" pitchFamily="34" charset="0"/>
                        </a:rPr>
                        <a:t> donación de trofeos y medallas para premiación de campeonatos en barrios y/o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25 de Mayo</a:t>
                      </a:r>
                    </a:p>
                    <a:p>
                      <a:pPr algn="just"/>
                      <a:r>
                        <a:rPr lang="es-CO" sz="1500" dirty="0" smtClean="0">
                          <a:solidFill>
                            <a:schemeClr val="bg1"/>
                          </a:solidFill>
                          <a:latin typeface="Verdana" pitchFamily="34" charset="0"/>
                          <a:ea typeface="Verdana" pitchFamily="34" charset="0"/>
                          <a:cs typeface="Verdana" pitchFamily="34" charset="0"/>
                        </a:rPr>
                        <a:t>La Cecilia III Etapa, entre otros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En la mayoría de los casos colaboran con lo requerido.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854052">
                <a:tc>
                  <a:txBody>
                    <a:bodyPr/>
                    <a:lstStyle/>
                    <a:p>
                      <a:pPr algn="just"/>
                      <a:r>
                        <a:rPr lang="es-CO" sz="1500" dirty="0" smtClean="0">
                          <a:solidFill>
                            <a:schemeClr val="bg1"/>
                          </a:solidFill>
                          <a:latin typeface="Verdana" pitchFamily="34" charset="0"/>
                          <a:ea typeface="Verdana" pitchFamily="34" charset="0"/>
                          <a:cs typeface="Verdana" pitchFamily="34" charset="0"/>
                        </a:rPr>
                        <a:t>Recreación y Deportes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Realización de campeonatos de</a:t>
                      </a:r>
                      <a:r>
                        <a:rPr lang="es-CO" sz="1500" baseline="0" dirty="0" smtClean="0">
                          <a:solidFill>
                            <a:schemeClr val="bg1"/>
                          </a:solidFill>
                          <a:latin typeface="Verdana" pitchFamily="34" charset="0"/>
                          <a:ea typeface="Verdana" pitchFamily="34" charset="0"/>
                          <a:cs typeface="Verdana" pitchFamily="34" charset="0"/>
                        </a:rPr>
                        <a:t> fútbol y microfútbol, </a:t>
                      </a:r>
                      <a:r>
                        <a:rPr lang="es-CO" sz="1500" dirty="0" smtClean="0">
                          <a:solidFill>
                            <a:schemeClr val="bg1"/>
                          </a:solidFill>
                          <a:latin typeface="Verdana" pitchFamily="34" charset="0"/>
                          <a:ea typeface="Verdana" pitchFamily="34" charset="0"/>
                          <a:cs typeface="Verdana" pitchFamily="34" charset="0"/>
                        </a:rPr>
                        <a:t>por parte de la Comisión de Recreación y Deportes de la JAL Comuna 3, en categorías</a:t>
                      </a:r>
                      <a:r>
                        <a:rPr lang="es-CO" sz="1500" baseline="0" dirty="0" smtClean="0">
                          <a:solidFill>
                            <a:schemeClr val="bg1"/>
                          </a:solidFill>
                          <a:latin typeface="Verdana" pitchFamily="34" charset="0"/>
                          <a:ea typeface="Verdana" pitchFamily="34" charset="0"/>
                          <a:cs typeface="Verdana" pitchFamily="34" charset="0"/>
                        </a:rPr>
                        <a:t> tales como: Infantil, Libre, Veteranos etc.</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*Octubre de 2017</a:t>
                      </a:r>
                    </a:p>
                    <a:p>
                      <a:pPr algn="just"/>
                      <a:r>
                        <a:rPr lang="es-CO" sz="1500" baseline="0" dirty="0" smtClean="0">
                          <a:solidFill>
                            <a:schemeClr val="bg1"/>
                          </a:solidFill>
                          <a:latin typeface="Verdana" pitchFamily="34" charset="0"/>
                          <a:ea typeface="Verdana" pitchFamily="34" charset="0"/>
                          <a:cs typeface="Verdana" pitchFamily="34" charset="0"/>
                        </a:rPr>
                        <a:t>* Noviembre – Diciembre de 2017</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Integración comunitaria, ocupación del tiempo libre.</a:t>
                      </a: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3250072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118175517"/>
              </p:ext>
            </p:extLst>
          </p:nvPr>
        </p:nvGraphicFramePr>
        <p:xfrm>
          <a:off x="247477" y="767861"/>
          <a:ext cx="11665296" cy="5925732"/>
        </p:xfrm>
        <a:graphic>
          <a:graphicData uri="http://schemas.openxmlformats.org/drawingml/2006/table">
            <a:tbl>
              <a:tblPr firstRow="1" bandRow="1">
                <a:tableStyleId>{16D9F66E-5EB9-4882-86FB-DCBF35E3C3E4}</a:tableStyleId>
              </a:tblPr>
              <a:tblGrid>
                <a:gridCol w="1288087"/>
                <a:gridCol w="4088278"/>
                <a:gridCol w="2832547"/>
                <a:gridCol w="3456384"/>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Recreación y Deportes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Apoyo por parte de la JAL Comuna 3 a queja presentada por el Presidente de la JAC del barrio Cooperativo,</a:t>
                      </a:r>
                      <a:r>
                        <a:rPr lang="es-CO" sz="1500" baseline="0" dirty="0" smtClean="0">
                          <a:solidFill>
                            <a:schemeClr val="bg1"/>
                          </a:solidFill>
                          <a:latin typeface="Verdana" pitchFamily="34" charset="0"/>
                          <a:ea typeface="Verdana" pitchFamily="34" charset="0"/>
                          <a:cs typeface="Verdana" pitchFamily="34" charset="0"/>
                        </a:rPr>
                        <a:t> referente a la cancha sintética del barrio Ciudad Dorada.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Teniendo en cuenta que la JAL Comuna 3 no es ente investigador,</a:t>
                      </a:r>
                      <a:r>
                        <a:rPr lang="es-CO" sz="1500" baseline="0" dirty="0" smtClean="0">
                          <a:solidFill>
                            <a:schemeClr val="bg1"/>
                          </a:solidFill>
                          <a:latin typeface="Verdana" pitchFamily="34" charset="0"/>
                          <a:ea typeface="Verdana" pitchFamily="34" charset="0"/>
                          <a:cs typeface="Verdana" pitchFamily="34" charset="0"/>
                        </a:rPr>
                        <a:t> ni el encargado de esta cancha, lo que hace la corporación es citar a reuniones para esclarecer el tema, así:</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*12 septiembre de 2017</a:t>
                      </a:r>
                    </a:p>
                    <a:p>
                      <a:pPr algn="just"/>
                      <a:r>
                        <a:rPr lang="es-CO" sz="1500" baseline="0" dirty="0" smtClean="0">
                          <a:solidFill>
                            <a:schemeClr val="bg1"/>
                          </a:solidFill>
                          <a:latin typeface="Verdana" pitchFamily="34" charset="0"/>
                          <a:ea typeface="Verdana" pitchFamily="34" charset="0"/>
                          <a:cs typeface="Verdana" pitchFamily="34" charset="0"/>
                        </a:rPr>
                        <a:t>*23 septiembre de 2017</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Reuniones con participación de Bienes y Suministros, Planeación, Presidente JAC Ciudad Dorada, Dignatarios, Ediles y Líderes Comuna 3.  Los entes encargados aclaran dudas e informan respecto al manejo de esta cancha a los presentes.</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Además de esto la JAL oficia a Bienes y Suministros, </a:t>
                      </a:r>
                      <a:r>
                        <a:rPr lang="es-CO" sz="1500" baseline="0" dirty="0" err="1" smtClean="0">
                          <a:solidFill>
                            <a:schemeClr val="bg1"/>
                          </a:solidFill>
                          <a:latin typeface="Verdana" pitchFamily="34" charset="0"/>
                          <a:ea typeface="Verdana" pitchFamily="34" charset="0"/>
                          <a:cs typeface="Verdana" pitchFamily="34" charset="0"/>
                        </a:rPr>
                        <a:t>Imdera</a:t>
                      </a:r>
                      <a:r>
                        <a:rPr lang="es-CO" sz="1500" baseline="0" dirty="0" smtClean="0">
                          <a:solidFill>
                            <a:schemeClr val="bg1"/>
                          </a:solidFill>
                          <a:latin typeface="Verdana" pitchFamily="34" charset="0"/>
                          <a:ea typeface="Verdana" pitchFamily="34" charset="0"/>
                          <a:cs typeface="Verdana" pitchFamily="34" charset="0"/>
                        </a:rPr>
                        <a:t>, Alcaldía, quienes dan aclaraciones respecto a esta cancha sintética pública.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52684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042171030"/>
              </p:ext>
            </p:extLst>
          </p:nvPr>
        </p:nvGraphicFramePr>
        <p:xfrm>
          <a:off x="247477" y="767861"/>
          <a:ext cx="11665296" cy="5528580"/>
        </p:xfrm>
        <a:graphic>
          <a:graphicData uri="http://schemas.openxmlformats.org/drawingml/2006/table">
            <a:tbl>
              <a:tblPr firstRow="1" bandRow="1">
                <a:tableStyleId>{16D9F66E-5EB9-4882-86FB-DCBF35E3C3E4}</a:tableStyleId>
              </a:tblPr>
              <a:tblGrid>
                <a:gridCol w="1288087"/>
                <a:gridCol w="4088278"/>
                <a:gridCol w="2832547"/>
                <a:gridCol w="3456384"/>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792088">
                <a:tc>
                  <a:txBody>
                    <a:bodyPr/>
                    <a:lstStyle/>
                    <a:p>
                      <a:pPr algn="just"/>
                      <a:r>
                        <a:rPr lang="es-CO" sz="1500" dirty="0" smtClean="0">
                          <a:solidFill>
                            <a:schemeClr val="bg1"/>
                          </a:solidFill>
                          <a:latin typeface="Verdana" pitchFamily="34" charset="0"/>
                          <a:ea typeface="Verdana" pitchFamily="34" charset="0"/>
                          <a:cs typeface="Verdana" pitchFamily="34" charset="0"/>
                        </a:rPr>
                        <a:t>Recreación y Deportes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mantenimiento de escenarios deportivos en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Villa Hermosa</a:t>
                      </a:r>
                    </a:p>
                    <a:p>
                      <a:pPr algn="just"/>
                      <a:r>
                        <a:rPr lang="es-CO" sz="1500" dirty="0" smtClean="0">
                          <a:solidFill>
                            <a:schemeClr val="bg1"/>
                          </a:solidFill>
                          <a:latin typeface="Verdana" pitchFamily="34" charset="0"/>
                          <a:ea typeface="Verdana" pitchFamily="34" charset="0"/>
                          <a:cs typeface="Verdana" pitchFamily="34" charset="0"/>
                        </a:rPr>
                        <a:t>La </a:t>
                      </a:r>
                      <a:r>
                        <a:rPr lang="es-CO" sz="1500" dirty="0" err="1" smtClean="0">
                          <a:solidFill>
                            <a:schemeClr val="bg1"/>
                          </a:solidFill>
                          <a:latin typeface="Verdana" pitchFamily="34" charset="0"/>
                          <a:ea typeface="Verdana" pitchFamily="34" charset="0"/>
                          <a:cs typeface="Verdana" pitchFamily="34" charset="0"/>
                        </a:rPr>
                        <a:t>Adiela</a:t>
                      </a:r>
                      <a:r>
                        <a:rPr lang="es-CO" sz="1500" dirty="0" smtClean="0">
                          <a:solidFill>
                            <a:schemeClr val="bg1"/>
                          </a:solidFill>
                          <a:latin typeface="Verdana" pitchFamily="34" charset="0"/>
                          <a:ea typeface="Verdana" pitchFamily="34" charset="0"/>
                          <a:cs typeface="Verdana" pitchFamily="34" charset="0"/>
                        </a:rPr>
                        <a:t> II Etapa, entre otros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visitas</a:t>
                      </a:r>
                      <a:r>
                        <a:rPr lang="es-CO" sz="1500" baseline="0" dirty="0" smtClean="0">
                          <a:solidFill>
                            <a:schemeClr val="bg1"/>
                          </a:solidFill>
                          <a:latin typeface="Verdana" pitchFamily="34" charset="0"/>
                          <a:ea typeface="Verdana" pitchFamily="34" charset="0"/>
                          <a:cs typeface="Verdana" pitchFamily="34" charset="0"/>
                        </a:rPr>
                        <a:t> técnicas pero no el mantenimiento, alegando no contar con presupuesto.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Recreación y Deportes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de instalación de gimnasios al aire libre en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25 de Mayo</a:t>
                      </a:r>
                    </a:p>
                    <a:p>
                      <a:pPr algn="just"/>
                      <a:r>
                        <a:rPr lang="es-CO" sz="1500" dirty="0" smtClean="0">
                          <a:solidFill>
                            <a:schemeClr val="bg1"/>
                          </a:solidFill>
                          <a:latin typeface="Verdana" pitchFamily="34" charset="0"/>
                          <a:ea typeface="Verdana" pitchFamily="34" charset="0"/>
                          <a:cs typeface="Verdana" pitchFamily="34" charset="0"/>
                        </a:rPr>
                        <a:t>Villa Hermosa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 realizan las gestiones respectivas ante los entes municipales competentes, para los permisos y demás, ya que la inversión es por parte del Depto.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Recreación y Deportes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Programa Recreo-Deportivo “Desafío Comuna 3”, liderado por Ediles pertenecientes a la Comisión de Recreación y Deportes Vigencia</a:t>
                      </a:r>
                      <a:r>
                        <a:rPr lang="es-CO" sz="1500" baseline="0" dirty="0" smtClean="0">
                          <a:solidFill>
                            <a:schemeClr val="bg1"/>
                          </a:solidFill>
                          <a:latin typeface="Verdana" pitchFamily="34" charset="0"/>
                          <a:ea typeface="Verdana" pitchFamily="34" charset="0"/>
                          <a:cs typeface="Verdana" pitchFamily="34" charset="0"/>
                        </a:rPr>
                        <a:t> 2016, donde se contó con la participación de Ciudad Dorada, Quintas de la Marina, Nueva Armenia, Cooperativo.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Ocupación del tiempo libre y</a:t>
                      </a:r>
                      <a:r>
                        <a:rPr lang="es-CO" sz="1500" baseline="0" dirty="0" smtClean="0">
                          <a:solidFill>
                            <a:schemeClr val="bg1"/>
                          </a:solidFill>
                          <a:latin typeface="Verdana" pitchFamily="34" charset="0"/>
                          <a:ea typeface="Verdana" pitchFamily="34" charset="0"/>
                          <a:cs typeface="Verdana" pitchFamily="34" charset="0"/>
                        </a:rPr>
                        <a:t> sano esparcimiento para niños y niñas de la jurisdicción.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Recreación y Deportes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Campeonato de Microfútbol Relámpago en Las Colinas.  Este evento se realizó con apoyo del grupo “Llegó Nuestro Momento” del citado</a:t>
                      </a:r>
                      <a:r>
                        <a:rPr lang="es-CO" sz="1500" baseline="0" dirty="0" smtClean="0">
                          <a:solidFill>
                            <a:schemeClr val="bg1"/>
                          </a:solidFill>
                          <a:latin typeface="Verdana" pitchFamily="34" charset="0"/>
                          <a:ea typeface="Verdana" pitchFamily="34" charset="0"/>
                          <a:cs typeface="Verdana" pitchFamily="34" charset="0"/>
                        </a:rPr>
                        <a:t> sector.  Este barrio también se apoyó en programa “La Gran Pantalla Cine”.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Las Colinas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Ocupación del tiempo libre en niños, jóvenes y comunidad del sector de Las</a:t>
                      </a:r>
                      <a:r>
                        <a:rPr lang="es-CO" sz="1500" baseline="0" dirty="0" smtClean="0">
                          <a:solidFill>
                            <a:schemeClr val="bg1"/>
                          </a:solidFill>
                          <a:latin typeface="Verdana" pitchFamily="34" charset="0"/>
                          <a:ea typeface="Verdana" pitchFamily="34" charset="0"/>
                          <a:cs typeface="Verdana" pitchFamily="34" charset="0"/>
                        </a:rPr>
                        <a:t> Colinas.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4105431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7" name="Rectángulo 6"/>
          <p:cNvSpPr/>
          <p:nvPr/>
        </p:nvSpPr>
        <p:spPr>
          <a:xfrm>
            <a:off x="2174880" y="2958604"/>
            <a:ext cx="7810472"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INFRAESTRUCTURA</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684500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039136543"/>
              </p:ext>
            </p:extLst>
          </p:nvPr>
        </p:nvGraphicFramePr>
        <p:xfrm>
          <a:off x="247477" y="767861"/>
          <a:ext cx="11665296" cy="5925732"/>
        </p:xfrm>
        <a:graphic>
          <a:graphicData uri="http://schemas.openxmlformats.org/drawingml/2006/table">
            <a:tbl>
              <a:tblPr firstRow="1" bandRow="1">
                <a:tableStyleId>{16D9F66E-5EB9-4882-86FB-DCBF35E3C3E4}</a:tableStyleId>
              </a:tblPr>
              <a:tblGrid>
                <a:gridCol w="1728192"/>
                <a:gridCol w="3648173"/>
                <a:gridCol w="2904555"/>
                <a:gridCol w="338437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Infraestructura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 envían en el periodo 2016-2019</a:t>
                      </a:r>
                      <a:r>
                        <a:rPr lang="es-CO" sz="1500" baseline="0" dirty="0" smtClean="0">
                          <a:solidFill>
                            <a:schemeClr val="bg1"/>
                          </a:solidFill>
                          <a:latin typeface="Verdana" pitchFamily="34" charset="0"/>
                          <a:ea typeface="Verdana" pitchFamily="34" charset="0"/>
                          <a:cs typeface="Verdana" pitchFamily="34" charset="0"/>
                        </a:rPr>
                        <a:t> solicitudes para: </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Construcción de andenes, construcción de vías, arreglo de vías, construcción de muros de contención, de arreglo de gaviones, de arreglo de puentes peatonales, construcción de puente vehicular entre La Miranda – Santander y vía de </a:t>
                      </a:r>
                      <a:r>
                        <a:rPr lang="es-CO" sz="1500" baseline="0" dirty="0" err="1" smtClean="0">
                          <a:solidFill>
                            <a:schemeClr val="bg1"/>
                          </a:solidFill>
                          <a:latin typeface="Verdana" pitchFamily="34" charset="0"/>
                          <a:ea typeface="Verdana" pitchFamily="34" charset="0"/>
                          <a:cs typeface="Verdana" pitchFamily="34" charset="0"/>
                        </a:rPr>
                        <a:t>desembotellamiento</a:t>
                      </a:r>
                      <a:r>
                        <a:rPr lang="es-CO" sz="1500" baseline="0" dirty="0" smtClean="0">
                          <a:solidFill>
                            <a:schemeClr val="bg1"/>
                          </a:solidFill>
                          <a:latin typeface="Verdana" pitchFamily="34" charset="0"/>
                          <a:ea typeface="Verdana" pitchFamily="34" charset="0"/>
                          <a:cs typeface="Verdana" pitchFamily="34" charset="0"/>
                        </a:rPr>
                        <a:t> entre La Miranda – Las Acacias, para construcción o mantenimiento de escenarios deportivos, de instalación de barandas de protección, de reparación o mantenimiento en casetas comunales, entre otros.</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Ciudad Dorada, 25 de Mayo, Cecilia I, II y III Etapa,</a:t>
                      </a:r>
                      <a:r>
                        <a:rPr lang="es-CO" sz="1500" baseline="0" dirty="0" smtClean="0">
                          <a:solidFill>
                            <a:schemeClr val="bg1"/>
                          </a:solidFill>
                          <a:latin typeface="Verdana" pitchFamily="34" charset="0"/>
                          <a:ea typeface="Verdana" pitchFamily="34" charset="0"/>
                          <a:cs typeface="Verdana" pitchFamily="34" charset="0"/>
                        </a:rPr>
                        <a:t> Villa Hermosa, Quintas de la Marina, Nueva Armenia II y III Etapa, La </a:t>
                      </a:r>
                      <a:r>
                        <a:rPr lang="es-CO" sz="1500" baseline="0" dirty="0" err="1" smtClean="0">
                          <a:solidFill>
                            <a:schemeClr val="bg1"/>
                          </a:solidFill>
                          <a:latin typeface="Verdana" pitchFamily="34" charset="0"/>
                          <a:ea typeface="Verdana" pitchFamily="34" charset="0"/>
                          <a:cs typeface="Verdana" pitchFamily="34" charset="0"/>
                        </a:rPr>
                        <a:t>Adiela</a:t>
                      </a:r>
                      <a:r>
                        <a:rPr lang="es-CO" sz="1500" baseline="0" dirty="0" smtClean="0">
                          <a:solidFill>
                            <a:schemeClr val="bg1"/>
                          </a:solidFill>
                          <a:latin typeface="Verdana" pitchFamily="34" charset="0"/>
                          <a:ea typeface="Verdana" pitchFamily="34" charset="0"/>
                          <a:cs typeface="Verdana" pitchFamily="34" charset="0"/>
                        </a:rPr>
                        <a:t>, La Cristalina, Villa Ángela, La Miranda, Las Colinas, La Grecia, Cooperativo – </a:t>
                      </a:r>
                      <a:r>
                        <a:rPr lang="es-CO" sz="1500" baseline="0" dirty="0" err="1" smtClean="0">
                          <a:solidFill>
                            <a:schemeClr val="bg1"/>
                          </a:solidFill>
                          <a:latin typeface="Verdana" pitchFamily="34" charset="0"/>
                          <a:ea typeface="Verdana" pitchFamily="34" charset="0"/>
                          <a:cs typeface="Verdana" pitchFamily="34" charset="0"/>
                        </a:rPr>
                        <a:t>Zuldemayda</a:t>
                      </a:r>
                      <a:r>
                        <a:rPr lang="es-CO" sz="1500" baseline="0" dirty="0" smtClean="0">
                          <a:solidFill>
                            <a:schemeClr val="bg1"/>
                          </a:solidFill>
                          <a:latin typeface="Verdana" pitchFamily="34" charset="0"/>
                          <a:ea typeface="Verdana" pitchFamily="34" charset="0"/>
                          <a:cs typeface="Verdana" pitchFamily="34" charset="0"/>
                        </a:rPr>
                        <a:t>, entre otros.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mayoría de solicitudes que se envían a infraestructura son respondidas de la siguiente manera:</a:t>
                      </a:r>
                    </a:p>
                    <a:p>
                      <a:pPr algn="just"/>
                      <a:r>
                        <a:rPr lang="es-CO" sz="1500" dirty="0" smtClean="0">
                          <a:solidFill>
                            <a:schemeClr val="bg1"/>
                          </a:solidFill>
                          <a:latin typeface="Verdana" pitchFamily="34" charset="0"/>
                          <a:ea typeface="Verdana" pitchFamily="34" charset="0"/>
                          <a:cs typeface="Verdana" pitchFamily="34" charset="0"/>
                        </a:rPr>
                        <a:t>Incluyen en base de datos o banco de proyectos;</a:t>
                      </a:r>
                      <a:r>
                        <a:rPr lang="es-CO" sz="1500" baseline="0" dirty="0" smtClean="0">
                          <a:solidFill>
                            <a:schemeClr val="bg1"/>
                          </a:solidFill>
                          <a:latin typeface="Verdana" pitchFamily="34" charset="0"/>
                          <a:ea typeface="Verdana" pitchFamily="34" charset="0"/>
                          <a:cs typeface="Verdana" pitchFamily="34" charset="0"/>
                        </a:rPr>
                        <a:t> no cuentan con prepuesto al momento para la obra; harán la obra con programa “cachorros”.  Es decir la mayoría de estas peticiones no dan solución alguna, excepto en obras mínimas como </a:t>
                      </a:r>
                      <a:r>
                        <a:rPr lang="es-CO" sz="1500" baseline="0" dirty="0" err="1" smtClean="0">
                          <a:solidFill>
                            <a:schemeClr val="bg1"/>
                          </a:solidFill>
                          <a:latin typeface="Verdana" pitchFamily="34" charset="0"/>
                          <a:ea typeface="Verdana" pitchFamily="34" charset="0"/>
                          <a:cs typeface="Verdana" pitchFamily="34" charset="0"/>
                        </a:rPr>
                        <a:t>reparcheos</a:t>
                      </a:r>
                      <a:r>
                        <a:rPr lang="es-CO" sz="1500" baseline="0" dirty="0" smtClean="0">
                          <a:solidFill>
                            <a:schemeClr val="bg1"/>
                          </a:solidFill>
                          <a:latin typeface="Verdana" pitchFamily="34" charset="0"/>
                          <a:ea typeface="Verdana" pitchFamily="34" charset="0"/>
                          <a:cs typeface="Verdana" pitchFamily="34" charset="0"/>
                        </a:rPr>
                        <a:t> que los hacen pero al parecer con material de mala calidad pues al poco tiempo vuelve y se hacen huecos.</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Tenemos reportada solución únicamente en:</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Barandas de protección Nueva Armenia III Etapa colocadas en 2019 y reiteramos, </a:t>
                      </a:r>
                      <a:r>
                        <a:rPr lang="es-CO" sz="1500" baseline="0" dirty="0" err="1" smtClean="0">
                          <a:solidFill>
                            <a:schemeClr val="bg1"/>
                          </a:solidFill>
                          <a:latin typeface="Verdana" pitchFamily="34" charset="0"/>
                          <a:ea typeface="Verdana" pitchFamily="34" charset="0"/>
                          <a:cs typeface="Verdana" pitchFamily="34" charset="0"/>
                        </a:rPr>
                        <a:t>reparcheos</a:t>
                      </a:r>
                      <a:r>
                        <a:rPr lang="es-CO" sz="1500" baseline="0" dirty="0" smtClean="0">
                          <a:solidFill>
                            <a:schemeClr val="bg1"/>
                          </a:solidFill>
                          <a:latin typeface="Verdana" pitchFamily="34" charset="0"/>
                          <a:ea typeface="Verdana" pitchFamily="34" charset="0"/>
                          <a:cs typeface="Verdana" pitchFamily="34" charset="0"/>
                        </a:rPr>
                        <a:t> pequeños en diferentes sitios.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3536909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428576337"/>
              </p:ext>
            </p:extLst>
          </p:nvPr>
        </p:nvGraphicFramePr>
        <p:xfrm>
          <a:off x="247477" y="767861"/>
          <a:ext cx="11665296" cy="4180600"/>
        </p:xfrm>
        <a:graphic>
          <a:graphicData uri="http://schemas.openxmlformats.org/drawingml/2006/table">
            <a:tbl>
              <a:tblPr firstRow="1" bandRow="1">
                <a:tableStyleId>{16D9F66E-5EB9-4882-86FB-DCBF35E3C3E4}</a:tableStyleId>
              </a:tblPr>
              <a:tblGrid>
                <a:gridCol w="1728192"/>
                <a:gridCol w="3816424"/>
                <a:gridCol w="2835124"/>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Infraestructura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a:t>
                      </a:r>
                      <a:r>
                        <a:rPr lang="es-CO" sz="1500" baseline="0" dirty="0" smtClean="0">
                          <a:solidFill>
                            <a:schemeClr val="bg1"/>
                          </a:solidFill>
                          <a:latin typeface="Verdana" pitchFamily="34" charset="0"/>
                          <a:ea typeface="Verdana" pitchFamily="34" charset="0"/>
                          <a:cs typeface="Verdana" pitchFamily="34" charset="0"/>
                        </a:rPr>
                        <a:t> Bienes y Suministros e Infraestructura para reparación de daños o faltantes en el CDC Comuna 3 “Ciudad Dorada”, tales como:</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Construcción bodega JAL Comuna 3 e instalación de aire acondicionado, construcción cocineta en CDC, daños en baños, humedades, legalización de la energía, colocación de tanque de reserva, entre otros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 instala el aire acondicionado y se construye la bodega.</a:t>
                      </a:r>
                    </a:p>
                    <a:p>
                      <a:pPr algn="just"/>
                      <a:r>
                        <a:rPr lang="es-CO" sz="1500" dirty="0" smtClean="0">
                          <a:solidFill>
                            <a:schemeClr val="bg1"/>
                          </a:solidFill>
                          <a:latin typeface="Verdana" pitchFamily="34" charset="0"/>
                          <a:ea typeface="Verdana" pitchFamily="34" charset="0"/>
                          <a:cs typeface="Verdana" pitchFamily="34" charset="0"/>
                        </a:rPr>
                        <a:t>Además se arreglan algunas humedades y daños en los</a:t>
                      </a:r>
                      <a:r>
                        <a:rPr lang="es-CO" sz="1500" baseline="0" dirty="0" smtClean="0">
                          <a:solidFill>
                            <a:schemeClr val="bg1"/>
                          </a:solidFill>
                          <a:latin typeface="Verdana" pitchFamily="34" charset="0"/>
                          <a:ea typeface="Verdana" pitchFamily="34" charset="0"/>
                          <a:cs typeface="Verdana" pitchFamily="34" charset="0"/>
                        </a:rPr>
                        <a:t> baños, también se pinta el CDC.</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Queda pendiente la instalación de cocineta, tanque de reserva y legalización de energía por falta de RETIE, por lo cual estamos con energía provisional.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98068">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21043524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7" name="Rectángulo 6"/>
          <p:cNvSpPr/>
          <p:nvPr/>
        </p:nvSpPr>
        <p:spPr>
          <a:xfrm>
            <a:off x="3384471" y="2958604"/>
            <a:ext cx="5391284"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PLANEACIÓN</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4582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1"/>
            <a:ext cx="8247290" cy="571504"/>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629403314"/>
              </p:ext>
            </p:extLst>
          </p:nvPr>
        </p:nvGraphicFramePr>
        <p:xfrm>
          <a:off x="247477" y="611958"/>
          <a:ext cx="11665296" cy="6048672"/>
        </p:xfrm>
        <a:graphic>
          <a:graphicData uri="http://schemas.openxmlformats.org/drawingml/2006/table">
            <a:tbl>
              <a:tblPr firstRow="1" bandRow="1">
                <a:tableStyleId>{16D9F66E-5EB9-4882-86FB-DCBF35E3C3E4}</a:tableStyleId>
              </a:tblPr>
              <a:tblGrid>
                <a:gridCol w="1224136"/>
                <a:gridCol w="4032448"/>
                <a:gridCol w="2592288"/>
                <a:gridCol w="3816424"/>
              </a:tblGrid>
              <a:tr h="349113">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794274">
                <a:tc>
                  <a:txBody>
                    <a:bodyPr/>
                    <a:lstStyle/>
                    <a:p>
                      <a:pPr algn="just"/>
                      <a:r>
                        <a:rPr lang="es-CO" sz="1500" dirty="0" smtClean="0">
                          <a:solidFill>
                            <a:schemeClr val="bg1"/>
                          </a:solidFill>
                          <a:latin typeface="Verdana" pitchFamily="34" charset="0"/>
                          <a:ea typeface="Verdana" pitchFamily="34" charset="0"/>
                          <a:cs typeface="Verdana" pitchFamily="34" charset="0"/>
                        </a:rPr>
                        <a:t>Planeación</a:t>
                      </a:r>
                      <a:r>
                        <a:rPr lang="es-CO" sz="1500" baseline="0" dirty="0" smtClean="0">
                          <a:solidFill>
                            <a:schemeClr val="bg1"/>
                          </a:solidFill>
                          <a:latin typeface="Verdana" pitchFamily="34" charset="0"/>
                          <a:ea typeface="Verdana" pitchFamily="34" charset="0"/>
                          <a:cs typeface="Verdana" pitchFamily="34" charset="0"/>
                        </a:rPr>
                        <a:t>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 para encuestas o </a:t>
                      </a:r>
                      <a:r>
                        <a:rPr lang="es-CO" sz="1500" dirty="0" err="1" smtClean="0">
                          <a:solidFill>
                            <a:schemeClr val="bg1"/>
                          </a:solidFill>
                          <a:latin typeface="Verdana" pitchFamily="34" charset="0"/>
                          <a:ea typeface="Verdana" pitchFamily="34" charset="0"/>
                          <a:cs typeface="Verdana" pitchFamily="34" charset="0"/>
                        </a:rPr>
                        <a:t>reencuestas</a:t>
                      </a:r>
                      <a:r>
                        <a:rPr lang="es-CO" sz="1500" dirty="0" smtClean="0">
                          <a:solidFill>
                            <a:schemeClr val="bg1"/>
                          </a:solidFill>
                          <a:latin typeface="Verdana" pitchFamily="34" charset="0"/>
                          <a:ea typeface="Verdana" pitchFamily="34" charset="0"/>
                          <a:cs typeface="Verdana" pitchFamily="34" charset="0"/>
                        </a:rPr>
                        <a:t> de </a:t>
                      </a:r>
                      <a:r>
                        <a:rPr lang="es-CO" sz="1500" dirty="0" err="1" smtClean="0">
                          <a:solidFill>
                            <a:schemeClr val="bg1"/>
                          </a:solidFill>
                          <a:latin typeface="Verdana" pitchFamily="34" charset="0"/>
                          <a:ea typeface="Verdana" pitchFamily="34" charset="0"/>
                          <a:cs typeface="Verdana" pitchFamily="34" charset="0"/>
                        </a:rPr>
                        <a:t>sisben</a:t>
                      </a:r>
                      <a:r>
                        <a:rPr lang="es-CO" sz="1500" dirty="0" smtClean="0">
                          <a:solidFill>
                            <a:schemeClr val="bg1"/>
                          </a:solidFill>
                          <a:latin typeface="Verdana" pitchFamily="34" charset="0"/>
                          <a:ea typeface="Verdana" pitchFamily="34" charset="0"/>
                          <a:cs typeface="Verdana" pitchFamily="34" charset="0"/>
                        </a:rPr>
                        <a:t> a habitantes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baseline="0" dirty="0" smtClean="0">
                          <a:solidFill>
                            <a:schemeClr val="bg1"/>
                          </a:solidFill>
                          <a:latin typeface="Verdana" pitchFamily="34" charset="0"/>
                          <a:ea typeface="Verdana" pitchFamily="34" charset="0"/>
                          <a:cs typeface="Verdana" pitchFamily="34" charset="0"/>
                        </a:rPr>
                        <a:t>Coordinación del </a:t>
                      </a:r>
                      <a:r>
                        <a:rPr lang="es-CO" sz="1500" baseline="0" dirty="0" err="1" smtClean="0">
                          <a:solidFill>
                            <a:schemeClr val="bg1"/>
                          </a:solidFill>
                          <a:latin typeface="Verdana" pitchFamily="34" charset="0"/>
                          <a:ea typeface="Verdana" pitchFamily="34" charset="0"/>
                          <a:cs typeface="Verdana" pitchFamily="34" charset="0"/>
                        </a:rPr>
                        <a:t>Sisben</a:t>
                      </a:r>
                      <a:r>
                        <a:rPr lang="es-CO" sz="1500" baseline="0" dirty="0" smtClean="0">
                          <a:solidFill>
                            <a:schemeClr val="bg1"/>
                          </a:solidFill>
                          <a:latin typeface="Verdana" pitchFamily="34" charset="0"/>
                          <a:ea typeface="Verdana" pitchFamily="34" charset="0"/>
                          <a:cs typeface="Verdana" pitchFamily="34" charset="0"/>
                        </a:rPr>
                        <a:t> informa que es un trámite personal y dan a conocer los requisitos de éste.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4905285">
                <a:tc>
                  <a:txBody>
                    <a:bodyPr/>
                    <a:lstStyle/>
                    <a:p>
                      <a:pPr algn="just"/>
                      <a:r>
                        <a:rPr lang="es-CO" sz="1500" dirty="0" smtClean="0">
                          <a:solidFill>
                            <a:schemeClr val="bg1"/>
                          </a:solidFill>
                          <a:latin typeface="Verdana" pitchFamily="34" charset="0"/>
                          <a:ea typeface="Verdana" pitchFamily="34" charset="0"/>
                          <a:cs typeface="Verdana" pitchFamily="34" charset="0"/>
                        </a:rPr>
                        <a:t>Planeación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Construcción o proceso</a:t>
                      </a:r>
                      <a:r>
                        <a:rPr lang="es-CO" sz="1500" baseline="0" dirty="0" smtClean="0">
                          <a:solidFill>
                            <a:schemeClr val="bg1"/>
                          </a:solidFill>
                          <a:latin typeface="Verdana" pitchFamily="34" charset="0"/>
                          <a:ea typeface="Verdana" pitchFamily="34" charset="0"/>
                          <a:cs typeface="Verdana" pitchFamily="34" charset="0"/>
                        </a:rPr>
                        <a:t> de levantamiento del Plan de Desarrollo Comunal de la Comuna 3 Periodo 2016-2019</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Proceso participativo que</a:t>
                      </a:r>
                      <a:r>
                        <a:rPr lang="es-CO" sz="1500" baseline="0" dirty="0" smtClean="0">
                          <a:solidFill>
                            <a:schemeClr val="bg1"/>
                          </a:solidFill>
                          <a:latin typeface="Verdana" pitchFamily="34" charset="0"/>
                          <a:ea typeface="Verdana" pitchFamily="34" charset="0"/>
                          <a:cs typeface="Verdana" pitchFamily="34" charset="0"/>
                        </a:rPr>
                        <a:t> se llevó a cabo en el 2016, donde los Ediles de la JAL Comuna 3 lideraron el ejercicio con apoyo de su secretaria y acompañamiento técnico de Planeación </a:t>
                      </a:r>
                      <a:r>
                        <a:rPr lang="es-CO" sz="1500" baseline="0" dirty="0" err="1" smtClean="0">
                          <a:solidFill>
                            <a:schemeClr val="bg1"/>
                          </a:solidFill>
                          <a:latin typeface="Verdana" pitchFamily="34" charset="0"/>
                          <a:ea typeface="Verdana" pitchFamily="34" charset="0"/>
                          <a:cs typeface="Verdana" pitchFamily="34" charset="0"/>
                        </a:rPr>
                        <a:t>Mpal</a:t>
                      </a:r>
                      <a:r>
                        <a:rPr lang="es-CO" sz="1500" baseline="0" dirty="0" smtClean="0">
                          <a:solidFill>
                            <a:schemeClr val="bg1"/>
                          </a:solidFill>
                          <a:latin typeface="Verdana" pitchFamily="34" charset="0"/>
                          <a:ea typeface="Verdana" pitchFamily="34" charset="0"/>
                          <a:cs typeface="Verdana" pitchFamily="34" charset="0"/>
                        </a:rPr>
                        <a:t>.  Se realizaron 11 reuniones con temas como: Socializaciones, priorización de problemáticas por sectores, seguimiento proceso, etc., donde se contó además con participación activa de las JAC, líderes comunitarios y fuerzas vivas de la jurisdicción, quienes dieron a conocer las necesidades y problemáticas de sus sectores.  </a:t>
                      </a:r>
                      <a:r>
                        <a:rPr lang="es-CO" sz="1500" i="1" baseline="0" dirty="0" smtClean="0">
                          <a:solidFill>
                            <a:schemeClr val="bg1"/>
                          </a:solidFill>
                          <a:latin typeface="Verdana" pitchFamily="34" charset="0"/>
                          <a:ea typeface="Verdana" pitchFamily="34" charset="0"/>
                          <a:cs typeface="Verdana" pitchFamily="34" charset="0"/>
                        </a:rPr>
                        <a:t>LASTIMOSAMENTE Y DE ACUERDO A LO EXPRESADO POR LOS COMUNALES FUE MÍNIMO EL CUMPLIMIENTO DE ESTE DOCUMENTO, ES DECIR LO QUE SE EJECUTÓ FUE MUY POCO.</a:t>
                      </a: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2808000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7" name="Cuadro de texto 1"/>
          <p:cNvSpPr txBox="1"/>
          <p:nvPr/>
        </p:nvSpPr>
        <p:spPr>
          <a:xfrm rot="2613462">
            <a:off x="2645054" y="834951"/>
            <a:ext cx="751168" cy="4967963"/>
          </a:xfrm>
          <a:prstGeom prst="rect">
            <a:avLst/>
          </a:prstGeom>
          <a:noFill/>
          <a:ln>
            <a:noFill/>
          </a:ln>
          <a:effectLst>
            <a:glow rad="101600">
              <a:schemeClr val="accent6">
                <a:satMod val="175000"/>
                <a:alpha val="40000"/>
              </a:schemeClr>
            </a:glow>
          </a:effectLst>
        </p:spPr>
        <p:txBody>
          <a:bodyPr rot="0" spcFirstLastPara="0" vert="vert270" wrap="none" lIns="91440" tIns="45720" rIns="91440" bIns="45720" numCol="1" spcCol="0" rtlCol="0" fromWordArt="0" anchor="t" anchorCtr="0" forceAA="0" compatLnSpc="1">
            <a:prstTxWarp prst="textNoShape">
              <a:avLst/>
            </a:prstTxWarp>
            <a:spAutoFit/>
          </a:bodyPr>
          <a:lstStyle/>
          <a:p>
            <a:pPr algn="ctr">
              <a:lnSpc>
                <a:spcPct val="107000"/>
              </a:lnSpc>
              <a:spcAft>
                <a:spcPts val="800"/>
              </a:spcAft>
            </a:pPr>
            <a:r>
              <a:rPr lang="es-CO" sz="3600" b="1" u="sng"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Times New Roman" panose="02020603050405020304" pitchFamily="18" charset="0"/>
                <a:cs typeface="Times New Roman" panose="02020603050405020304" pitchFamily="18" charset="0"/>
              </a:rPr>
              <a:t>INFORME POR SECTORES </a:t>
            </a:r>
            <a:endParaRPr lang="es-CO" sz="1100" u="sng"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Imagen 8"/>
          <p:cNvPicPr/>
          <p:nvPr/>
        </p:nvPicPr>
        <p:blipFill>
          <a:blip r:embed="rId4">
            <a:extLst>
              <a:ext uri="{28A0092B-C50C-407E-A947-70E740481C1C}">
                <a14:useLocalDpi xmlns:a14="http://schemas.microsoft.com/office/drawing/2010/main" val="0"/>
              </a:ext>
            </a:extLst>
          </a:blip>
          <a:stretch>
            <a:fillRect/>
          </a:stretch>
        </p:blipFill>
        <p:spPr>
          <a:xfrm>
            <a:off x="4423941" y="2340149"/>
            <a:ext cx="6336704" cy="3957626"/>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562909588"/>
              </p:ext>
            </p:extLst>
          </p:nvPr>
        </p:nvGraphicFramePr>
        <p:xfrm>
          <a:off x="247477" y="767861"/>
          <a:ext cx="11665296" cy="5916304"/>
        </p:xfrm>
        <a:graphic>
          <a:graphicData uri="http://schemas.openxmlformats.org/drawingml/2006/table">
            <a:tbl>
              <a:tblPr firstRow="1" bandRow="1">
                <a:tableStyleId>{16D9F66E-5EB9-4882-86FB-DCBF35E3C3E4}</a:tableStyleId>
              </a:tblPr>
              <a:tblGrid>
                <a:gridCol w="1288087"/>
                <a:gridCol w="4088278"/>
                <a:gridCol w="2688531"/>
                <a:gridCol w="3600400"/>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792088">
                <a:tc>
                  <a:txBody>
                    <a:bodyPr/>
                    <a:lstStyle/>
                    <a:p>
                      <a:pPr algn="just"/>
                      <a:r>
                        <a:rPr lang="es-CO" sz="1500" dirty="0" smtClean="0">
                          <a:solidFill>
                            <a:schemeClr val="bg1"/>
                          </a:solidFill>
                          <a:latin typeface="Verdana" pitchFamily="34" charset="0"/>
                          <a:ea typeface="Verdana" pitchFamily="34" charset="0"/>
                          <a:cs typeface="Verdana" pitchFamily="34" charset="0"/>
                        </a:rPr>
                        <a:t>Planeación</a:t>
                      </a:r>
                      <a:r>
                        <a:rPr lang="es-CO" sz="1500" baseline="0" dirty="0" smtClean="0">
                          <a:solidFill>
                            <a:schemeClr val="bg1"/>
                          </a:solidFill>
                          <a:latin typeface="Verdana" pitchFamily="34" charset="0"/>
                          <a:ea typeface="Verdana" pitchFamily="34" charset="0"/>
                          <a:cs typeface="Verdana" pitchFamily="34" charset="0"/>
                        </a:rPr>
                        <a:t>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Emisión concepto a Rendición</a:t>
                      </a:r>
                      <a:r>
                        <a:rPr lang="es-CO" sz="1500" baseline="0" dirty="0" smtClean="0">
                          <a:solidFill>
                            <a:schemeClr val="bg1"/>
                          </a:solidFill>
                          <a:latin typeface="Verdana" pitchFamily="34" charset="0"/>
                          <a:ea typeface="Verdana" pitchFamily="34" charset="0"/>
                          <a:cs typeface="Verdana" pitchFamily="34" charset="0"/>
                        </a:rPr>
                        <a:t> de Cuentas señor Alcalde de Armenia cada año, conforme lo dicta la ley.</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Armenia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Cumplimiento Art.</a:t>
                      </a:r>
                      <a:r>
                        <a:rPr lang="es-CO" sz="1500" baseline="0" dirty="0" smtClean="0">
                          <a:solidFill>
                            <a:schemeClr val="bg1"/>
                          </a:solidFill>
                          <a:latin typeface="Verdana" pitchFamily="34" charset="0"/>
                          <a:ea typeface="Verdana" pitchFamily="34" charset="0"/>
                          <a:cs typeface="Verdana" pitchFamily="34" charset="0"/>
                        </a:rPr>
                        <a:t> 57 de la Ley 1757 de 2015.</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769468">
                <a:tc>
                  <a:txBody>
                    <a:bodyPr/>
                    <a:lstStyle/>
                    <a:p>
                      <a:pPr algn="just"/>
                      <a:r>
                        <a:rPr lang="es-CO" sz="1500" dirty="0" smtClean="0">
                          <a:solidFill>
                            <a:schemeClr val="bg1"/>
                          </a:solidFill>
                          <a:latin typeface="Verdana" pitchFamily="34" charset="0"/>
                          <a:ea typeface="Verdana" pitchFamily="34" charset="0"/>
                          <a:cs typeface="Verdana" pitchFamily="34" charset="0"/>
                        </a:rPr>
                        <a:t>Planeación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ante Planeación e Infraestructura de inicio de obras en el polideportivo El Placer.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El Placer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Infraestructura informa requieren verificar</a:t>
                      </a:r>
                      <a:r>
                        <a:rPr lang="es-CO" sz="1500" baseline="0" dirty="0" smtClean="0">
                          <a:solidFill>
                            <a:schemeClr val="bg1"/>
                          </a:solidFill>
                          <a:latin typeface="Verdana" pitchFamily="34" charset="0"/>
                          <a:ea typeface="Verdana" pitchFamily="34" charset="0"/>
                          <a:cs typeface="Verdana" pitchFamily="34" charset="0"/>
                        </a:rPr>
                        <a:t> nuevamente las condiciones del terreno.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Planeación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 información sobre proceso de legalización de barrios de la Comuna 3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Villa Italia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Informa Planeación que es Bienes y Suministros quien debe adelantar la actuación.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Planeación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Participación</a:t>
                      </a:r>
                      <a:r>
                        <a:rPr lang="es-CO" sz="1500" baseline="0" dirty="0" smtClean="0">
                          <a:solidFill>
                            <a:schemeClr val="bg1"/>
                          </a:solidFill>
                          <a:latin typeface="Verdana" pitchFamily="34" charset="0"/>
                          <a:ea typeface="Verdana" pitchFamily="34" charset="0"/>
                          <a:cs typeface="Verdana" pitchFamily="34" charset="0"/>
                        </a:rPr>
                        <a:t> activa de miembros (Ediles) de la JAL Comuna 3 en reuniones de Presupuesto Participativo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Ser</a:t>
                      </a:r>
                      <a:r>
                        <a:rPr lang="es-CO" sz="1500" baseline="0" dirty="0" smtClean="0">
                          <a:solidFill>
                            <a:schemeClr val="bg1"/>
                          </a:solidFill>
                          <a:latin typeface="Verdana" pitchFamily="34" charset="0"/>
                          <a:ea typeface="Verdana" pitchFamily="34" charset="0"/>
                          <a:cs typeface="Verdana" pitchFamily="34" charset="0"/>
                        </a:rPr>
                        <a:t> parte activa en este importante programa de beneficio a la comunidad.  En las vigencias 2016-2017 se ejecutaron los recursos de manera normal, pero en el 2018 se perdió el dinero.  En el 2019 (a la fecha) el presupuesto está a punto de perderse por dilataciones de la Admón. </a:t>
                      </a:r>
                      <a:r>
                        <a:rPr lang="es-CO" sz="1500" baseline="0" dirty="0" err="1" smtClean="0">
                          <a:solidFill>
                            <a:schemeClr val="bg1"/>
                          </a:solidFill>
                          <a:latin typeface="Verdana" pitchFamily="34" charset="0"/>
                          <a:ea typeface="Verdana" pitchFamily="34" charset="0"/>
                          <a:cs typeface="Verdana" pitchFamily="34" charset="0"/>
                        </a:rPr>
                        <a:t>Mpal</a:t>
                      </a:r>
                      <a:r>
                        <a:rPr lang="es-CO" sz="1500" baseline="0" dirty="0" smtClean="0">
                          <a:solidFill>
                            <a:schemeClr val="bg1"/>
                          </a:solidFill>
                          <a:latin typeface="Verdana" pitchFamily="34" charset="0"/>
                          <a:ea typeface="Verdana" pitchFamily="34" charset="0"/>
                          <a:cs typeface="Verdana" pitchFamily="34" charset="0"/>
                        </a:rPr>
                        <a:t>.  La JAL optó por demandar estas anomalías ante Procuraduría y Contraloría </a:t>
                      </a:r>
                      <a:r>
                        <a:rPr lang="es-CO" sz="1500" baseline="0" dirty="0" err="1" smtClean="0">
                          <a:solidFill>
                            <a:schemeClr val="bg1"/>
                          </a:solidFill>
                          <a:latin typeface="Verdana" pitchFamily="34" charset="0"/>
                          <a:ea typeface="Verdana" pitchFamily="34" charset="0"/>
                          <a:cs typeface="Verdana" pitchFamily="34" charset="0"/>
                        </a:rPr>
                        <a:t>Mpal</a:t>
                      </a:r>
                      <a:r>
                        <a:rPr lang="es-CO" sz="1500" baseline="0" dirty="0" smtClean="0">
                          <a:solidFill>
                            <a:schemeClr val="bg1"/>
                          </a:solidFill>
                          <a:latin typeface="Verdana" pitchFamily="34" charset="0"/>
                          <a:ea typeface="Verdana" pitchFamily="34" charset="0"/>
                          <a:cs typeface="Verdana" pitchFamily="34" charset="0"/>
                        </a:rPr>
                        <a:t>., donde esta última abrió investigación respectiva.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3890334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562301"/>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smtClean="0">
                <a:solidFill>
                  <a:srgbClr val="FFFF00"/>
                </a:solidFill>
                <a:effectLst/>
                <a:latin typeface="Arial Black" pitchFamily="34" charset="0"/>
                <a:ea typeface="Verdana" pitchFamily="34" charset="0"/>
                <a:cs typeface="Verdana" pitchFamily="34" charset="0"/>
              </a:rPr>
              <a:t>INFORME </a:t>
            </a:r>
            <a:r>
              <a:rPr lang="es-CO" sz="2000" i="1" u="sng" dirty="0">
                <a:solidFill>
                  <a:srgbClr val="FFFF00"/>
                </a:solidFill>
                <a:effectLst/>
                <a:latin typeface="Arial Black" pitchFamily="34" charset="0"/>
                <a:ea typeface="Verdana" pitchFamily="34" charset="0"/>
                <a:cs typeface="Verdana" pitchFamily="34" charset="0"/>
              </a:rPr>
              <a:t>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859070729"/>
              </p:ext>
            </p:extLst>
          </p:nvPr>
        </p:nvGraphicFramePr>
        <p:xfrm>
          <a:off x="247477" y="630301"/>
          <a:ext cx="11665296" cy="6049760"/>
        </p:xfrm>
        <a:graphic>
          <a:graphicData uri="http://schemas.openxmlformats.org/drawingml/2006/table">
            <a:tbl>
              <a:tblPr firstRow="1" bandRow="1">
                <a:tableStyleId>{16D9F66E-5EB9-4882-86FB-DCBF35E3C3E4}</a:tableStyleId>
              </a:tblPr>
              <a:tblGrid>
                <a:gridCol w="1152128"/>
                <a:gridCol w="4392488"/>
                <a:gridCol w="2520280"/>
                <a:gridCol w="3600400"/>
              </a:tblGrid>
              <a:tr h="319359">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5563636">
                <a:tc>
                  <a:txBody>
                    <a:bodyPr/>
                    <a:lstStyle/>
                    <a:p>
                      <a:pPr algn="just"/>
                      <a:r>
                        <a:rPr lang="es-CO" sz="1400" dirty="0" smtClean="0">
                          <a:solidFill>
                            <a:schemeClr val="bg1"/>
                          </a:solidFill>
                          <a:latin typeface="Verdana" pitchFamily="34" charset="0"/>
                          <a:ea typeface="Verdana" pitchFamily="34" charset="0"/>
                          <a:cs typeface="Verdana" pitchFamily="34" charset="0"/>
                        </a:rPr>
                        <a:t>Planeación</a:t>
                      </a:r>
                      <a:r>
                        <a:rPr lang="es-CO" sz="1400" baseline="0" dirty="0" smtClean="0">
                          <a:solidFill>
                            <a:schemeClr val="bg1"/>
                          </a:solidFill>
                          <a:latin typeface="Verdana" pitchFamily="34" charset="0"/>
                          <a:ea typeface="Verdana" pitchFamily="34" charset="0"/>
                          <a:cs typeface="Verdana" pitchFamily="34" charset="0"/>
                        </a:rPr>
                        <a:t> </a:t>
                      </a:r>
                      <a:endParaRPr lang="es-CO" sz="14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400" dirty="0" smtClean="0">
                          <a:solidFill>
                            <a:schemeClr val="bg1"/>
                          </a:solidFill>
                          <a:latin typeface="Verdana" pitchFamily="34" charset="0"/>
                          <a:ea typeface="Verdana" pitchFamily="34" charset="0"/>
                          <a:cs typeface="Verdana" pitchFamily="34" charset="0"/>
                        </a:rPr>
                        <a:t>Realización Rendición de Cuentas de la JAL Comuna 3, conforme lo dicta la ley 1757 de 2015, así:</a:t>
                      </a:r>
                    </a:p>
                    <a:p>
                      <a:pPr algn="just"/>
                      <a:r>
                        <a:rPr lang="es-CO" sz="1400" dirty="0" smtClean="0">
                          <a:solidFill>
                            <a:schemeClr val="bg1"/>
                          </a:solidFill>
                          <a:latin typeface="Verdana" pitchFamily="34" charset="0"/>
                          <a:ea typeface="Verdana" pitchFamily="34" charset="0"/>
                          <a:cs typeface="Verdana" pitchFamily="34" charset="0"/>
                        </a:rPr>
                        <a:t>*Audiencia</a:t>
                      </a:r>
                      <a:r>
                        <a:rPr lang="es-CO" sz="1400" baseline="0" dirty="0" smtClean="0">
                          <a:solidFill>
                            <a:schemeClr val="bg1"/>
                          </a:solidFill>
                          <a:latin typeface="Verdana" pitchFamily="34" charset="0"/>
                          <a:ea typeface="Verdana" pitchFamily="34" charset="0"/>
                          <a:cs typeface="Verdana" pitchFamily="34" charset="0"/>
                        </a:rPr>
                        <a:t> Pública de Rendición de Cuentas Vigencia 2016 (23 marzo 2017)</a:t>
                      </a:r>
                    </a:p>
                    <a:p>
                      <a:pPr algn="just"/>
                      <a:r>
                        <a:rPr lang="es-CO" sz="1400" baseline="0" dirty="0" smtClean="0">
                          <a:solidFill>
                            <a:schemeClr val="bg1"/>
                          </a:solidFill>
                          <a:latin typeface="Verdana" pitchFamily="34" charset="0"/>
                          <a:ea typeface="Verdana" pitchFamily="34" charset="0"/>
                          <a:cs typeface="Verdana" pitchFamily="34" charset="0"/>
                        </a:rPr>
                        <a:t>*Audiencia Pública de Rendición de Cuentas Vigencia 2017 (22 marzo 2018)</a:t>
                      </a:r>
                    </a:p>
                    <a:p>
                      <a:pPr algn="just"/>
                      <a:r>
                        <a:rPr lang="es-CO" sz="1400" baseline="0" dirty="0" smtClean="0">
                          <a:solidFill>
                            <a:schemeClr val="bg1"/>
                          </a:solidFill>
                          <a:latin typeface="Verdana" pitchFamily="34" charset="0"/>
                          <a:ea typeface="Verdana" pitchFamily="34" charset="0"/>
                          <a:cs typeface="Verdana" pitchFamily="34" charset="0"/>
                        </a:rPr>
                        <a:t>*Audiencia Pública de Rendición de Cuentas Vigencia 2018 (28 marzo 2019)</a:t>
                      </a:r>
                    </a:p>
                    <a:p>
                      <a:pPr algn="just"/>
                      <a:endParaRPr lang="es-CO" sz="1000" baseline="0" dirty="0" smtClean="0">
                        <a:solidFill>
                          <a:schemeClr val="bg1"/>
                        </a:solidFill>
                        <a:latin typeface="Verdana" pitchFamily="34" charset="0"/>
                        <a:ea typeface="Verdana" pitchFamily="34" charset="0"/>
                        <a:cs typeface="Verdana" pitchFamily="34" charset="0"/>
                      </a:endParaRPr>
                    </a:p>
                    <a:p>
                      <a:pPr algn="just"/>
                      <a:r>
                        <a:rPr lang="es-CO" sz="1400" baseline="0" dirty="0" smtClean="0">
                          <a:solidFill>
                            <a:schemeClr val="bg1"/>
                          </a:solidFill>
                          <a:latin typeface="Verdana" pitchFamily="34" charset="0"/>
                          <a:ea typeface="Verdana" pitchFamily="34" charset="0"/>
                          <a:cs typeface="Verdana" pitchFamily="34" charset="0"/>
                        </a:rPr>
                        <a:t>Estas se realizaron con sus respectivas etapas:</a:t>
                      </a:r>
                    </a:p>
                    <a:p>
                      <a:pPr marL="342900" indent="-342900" algn="just">
                        <a:buAutoNum type="alphaUcPeriod"/>
                      </a:pPr>
                      <a:r>
                        <a:rPr lang="es-CO" sz="1400" baseline="0" dirty="0" smtClean="0">
                          <a:solidFill>
                            <a:schemeClr val="bg1"/>
                          </a:solidFill>
                          <a:latin typeface="Verdana" pitchFamily="34" charset="0"/>
                          <a:ea typeface="Verdana" pitchFamily="34" charset="0"/>
                          <a:cs typeface="Verdana" pitchFamily="34" charset="0"/>
                        </a:rPr>
                        <a:t>Aprestamiento</a:t>
                      </a:r>
                    </a:p>
                    <a:p>
                      <a:pPr marL="342900" indent="-342900" algn="just">
                        <a:buAutoNum type="alphaUcPeriod"/>
                      </a:pPr>
                      <a:r>
                        <a:rPr lang="es-CO" sz="1400" baseline="0" dirty="0" smtClean="0">
                          <a:solidFill>
                            <a:schemeClr val="bg1"/>
                          </a:solidFill>
                          <a:latin typeface="Verdana" pitchFamily="34" charset="0"/>
                          <a:ea typeface="Verdana" pitchFamily="34" charset="0"/>
                          <a:cs typeface="Verdana" pitchFamily="34" charset="0"/>
                        </a:rPr>
                        <a:t>Capacitación</a:t>
                      </a:r>
                    </a:p>
                    <a:p>
                      <a:pPr marL="342900" indent="-342900" algn="just">
                        <a:buAutoNum type="alphaUcPeriod"/>
                      </a:pPr>
                      <a:r>
                        <a:rPr lang="es-CO" sz="1400" baseline="0" dirty="0" smtClean="0">
                          <a:solidFill>
                            <a:schemeClr val="bg1"/>
                          </a:solidFill>
                          <a:latin typeface="Verdana" pitchFamily="34" charset="0"/>
                          <a:ea typeface="Verdana" pitchFamily="34" charset="0"/>
                          <a:cs typeface="Verdana" pitchFamily="34" charset="0"/>
                        </a:rPr>
                        <a:t>Publicación de Información</a:t>
                      </a:r>
                    </a:p>
                    <a:p>
                      <a:pPr marL="342900" indent="-342900" algn="just">
                        <a:buAutoNum type="alphaUcPeriod"/>
                      </a:pPr>
                      <a:r>
                        <a:rPr lang="es-CO" sz="1400" baseline="0" dirty="0" smtClean="0">
                          <a:solidFill>
                            <a:schemeClr val="bg1"/>
                          </a:solidFill>
                          <a:latin typeface="Verdana" pitchFamily="34" charset="0"/>
                          <a:ea typeface="Verdana" pitchFamily="34" charset="0"/>
                          <a:cs typeface="Verdana" pitchFamily="34" charset="0"/>
                        </a:rPr>
                        <a:t>Convocatoria y Evento</a:t>
                      </a:r>
                    </a:p>
                    <a:p>
                      <a:pPr marL="342900" indent="-342900" algn="just">
                        <a:buAutoNum type="alphaUcPeriod"/>
                      </a:pPr>
                      <a:r>
                        <a:rPr lang="es-CO" sz="1400" baseline="0" dirty="0" smtClean="0">
                          <a:solidFill>
                            <a:schemeClr val="bg1"/>
                          </a:solidFill>
                          <a:latin typeface="Verdana" pitchFamily="34" charset="0"/>
                          <a:ea typeface="Verdana" pitchFamily="34" charset="0"/>
                          <a:cs typeface="Verdana" pitchFamily="34" charset="0"/>
                        </a:rPr>
                        <a:t>Seguimiento</a:t>
                      </a:r>
                    </a:p>
                    <a:p>
                      <a:pPr marL="342900" indent="-342900" algn="just">
                        <a:buAutoNum type="alphaUcPeriod"/>
                      </a:pPr>
                      <a:r>
                        <a:rPr lang="es-CO" sz="1400" baseline="0" dirty="0" smtClean="0">
                          <a:solidFill>
                            <a:schemeClr val="bg1"/>
                          </a:solidFill>
                          <a:latin typeface="Verdana" pitchFamily="34" charset="0"/>
                          <a:ea typeface="Verdana" pitchFamily="34" charset="0"/>
                          <a:cs typeface="Verdana" pitchFamily="34" charset="0"/>
                        </a:rPr>
                        <a:t>Respuestas Escritas</a:t>
                      </a:r>
                    </a:p>
                    <a:p>
                      <a:pPr marL="0" indent="0" algn="just">
                        <a:buNone/>
                      </a:pPr>
                      <a:endParaRPr lang="es-CO" sz="1000" baseline="0" dirty="0" smtClean="0">
                        <a:solidFill>
                          <a:schemeClr val="bg1"/>
                        </a:solidFill>
                        <a:latin typeface="Verdana" pitchFamily="34" charset="0"/>
                        <a:ea typeface="Verdana" pitchFamily="34" charset="0"/>
                        <a:cs typeface="Verdana" pitchFamily="34" charset="0"/>
                      </a:endParaRPr>
                    </a:p>
                    <a:p>
                      <a:pPr marL="0" indent="0" algn="just">
                        <a:buNone/>
                      </a:pPr>
                      <a:r>
                        <a:rPr lang="es-CO" sz="1400" baseline="0" dirty="0" smtClean="0">
                          <a:solidFill>
                            <a:schemeClr val="bg1"/>
                          </a:solidFill>
                          <a:latin typeface="Verdana" pitchFamily="34" charset="0"/>
                          <a:ea typeface="Verdana" pitchFamily="34" charset="0"/>
                          <a:cs typeface="Verdana" pitchFamily="34" charset="0"/>
                        </a:rPr>
                        <a:t>Además se realiza esta última Rendición de Cuentas la cual no es obligatoria conforme a la ley, por recomendación de la Función Pública, dando </a:t>
                      </a:r>
                      <a:r>
                        <a:rPr lang="es-CO" sz="1400" b="1" i="1" u="sng" baseline="0" dirty="0" smtClean="0">
                          <a:solidFill>
                            <a:schemeClr val="bg1"/>
                          </a:solidFill>
                          <a:latin typeface="Verdana" pitchFamily="34" charset="0"/>
                          <a:ea typeface="Verdana" pitchFamily="34" charset="0"/>
                          <a:cs typeface="Verdana" pitchFamily="34" charset="0"/>
                        </a:rPr>
                        <a:t>Informe de Gestión Final del Periodo 2016-2019</a:t>
                      </a:r>
                      <a:r>
                        <a:rPr lang="es-CO" sz="1400" b="0" i="0" baseline="0" dirty="0" smtClean="0">
                          <a:solidFill>
                            <a:schemeClr val="bg1"/>
                          </a:solidFill>
                          <a:latin typeface="Verdana" pitchFamily="34" charset="0"/>
                          <a:ea typeface="Verdana" pitchFamily="34" charset="0"/>
                          <a:cs typeface="Verdana" pitchFamily="34" charset="0"/>
                        </a:rPr>
                        <a:t>. La</a:t>
                      </a:r>
                      <a:r>
                        <a:rPr lang="es-CO" sz="1400" baseline="0" dirty="0" smtClean="0">
                          <a:solidFill>
                            <a:schemeClr val="bg1"/>
                          </a:solidFill>
                          <a:latin typeface="Verdana" pitchFamily="34" charset="0"/>
                          <a:ea typeface="Verdana" pitchFamily="34" charset="0"/>
                          <a:cs typeface="Verdana" pitchFamily="34" charset="0"/>
                        </a:rPr>
                        <a:t> misma por aprobación de esta JAL se hace virtual dando cumplimiento lo más posible a cada una de las etapas. </a:t>
                      </a:r>
                    </a:p>
                  </a:txBody>
                  <a:tcPr marL="90012" marR="90012" marT="45590" marB="45590"/>
                </a:tc>
                <a:tc>
                  <a:txBody>
                    <a:bodyPr/>
                    <a:lstStyle/>
                    <a:p>
                      <a:pPr algn="just"/>
                      <a:r>
                        <a:rPr lang="es-CO" sz="1400" dirty="0" smtClean="0">
                          <a:solidFill>
                            <a:schemeClr val="bg1"/>
                          </a:solidFill>
                          <a:latin typeface="Verdana" pitchFamily="34" charset="0"/>
                          <a:ea typeface="Verdana" pitchFamily="34" charset="0"/>
                          <a:cs typeface="Verdana" pitchFamily="34" charset="0"/>
                        </a:rPr>
                        <a:t>Comuna 3</a:t>
                      </a:r>
                      <a:endParaRPr lang="es-CO" sz="14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400" dirty="0" smtClean="0">
                          <a:solidFill>
                            <a:schemeClr val="bg1"/>
                          </a:solidFill>
                          <a:latin typeface="Verdana" pitchFamily="34" charset="0"/>
                          <a:ea typeface="Verdana" pitchFamily="34" charset="0"/>
                          <a:cs typeface="Verdana" pitchFamily="34" charset="0"/>
                        </a:rPr>
                        <a:t>Cumplimiento Art.</a:t>
                      </a:r>
                      <a:r>
                        <a:rPr lang="es-CO" sz="1400" baseline="0" dirty="0" smtClean="0">
                          <a:solidFill>
                            <a:schemeClr val="bg1"/>
                          </a:solidFill>
                          <a:latin typeface="Verdana" pitchFamily="34" charset="0"/>
                          <a:ea typeface="Verdana" pitchFamily="34" charset="0"/>
                          <a:cs typeface="Verdana" pitchFamily="34" charset="0"/>
                        </a:rPr>
                        <a:t> 59 de la Ley 1757 de 2015.  Se informa a través de este ejercicio de participación ciudadana, a la comunidad, de las gestiones realizadas por los Ediles de la JAL Comuna 3 a beneficio de la jurisdicción durante las Vigencias 2016, 2017, 2018, y también un informe final Periodo 2016 – 2019.</a:t>
                      </a:r>
                      <a:endParaRPr lang="es-CO" sz="14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1333219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62996"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8" name="Rectángulo 7"/>
          <p:cNvSpPr/>
          <p:nvPr/>
        </p:nvSpPr>
        <p:spPr>
          <a:xfrm>
            <a:off x="2580759" y="2958604"/>
            <a:ext cx="6998712"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ADMINISTRATIVO</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0739307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325571862"/>
              </p:ext>
            </p:extLst>
          </p:nvPr>
        </p:nvGraphicFramePr>
        <p:xfrm>
          <a:off x="247477" y="767861"/>
          <a:ext cx="11665296" cy="5925732"/>
        </p:xfrm>
        <a:graphic>
          <a:graphicData uri="http://schemas.openxmlformats.org/drawingml/2006/table">
            <a:tbl>
              <a:tblPr firstRow="1" bandRow="1">
                <a:tableStyleId>{16D9F66E-5EB9-4882-86FB-DCBF35E3C3E4}</a:tableStyleId>
              </a:tblPr>
              <a:tblGrid>
                <a:gridCol w="1584176"/>
                <a:gridCol w="3792189"/>
                <a:gridCol w="2688531"/>
                <a:gridCol w="3600400"/>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792088">
                <a:tc>
                  <a:txBody>
                    <a:bodyPr/>
                    <a:lstStyle/>
                    <a:p>
                      <a:pPr algn="just"/>
                      <a:r>
                        <a:rPr lang="es-CO" sz="1500" dirty="0" smtClean="0">
                          <a:solidFill>
                            <a:schemeClr val="bg1"/>
                          </a:solidFill>
                          <a:latin typeface="Verdana" pitchFamily="34" charset="0"/>
                          <a:ea typeface="Verdana" pitchFamily="34" charset="0"/>
                          <a:cs typeface="Verdana" pitchFamily="34" charset="0"/>
                        </a:rPr>
                        <a:t>Administrativo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Sesiones Ordinarias</a:t>
                      </a:r>
                      <a:r>
                        <a:rPr lang="es-CO" sz="1500" baseline="0" dirty="0" smtClean="0">
                          <a:solidFill>
                            <a:schemeClr val="bg1"/>
                          </a:solidFill>
                          <a:latin typeface="Verdana" pitchFamily="34" charset="0"/>
                          <a:ea typeface="Verdana" pitchFamily="34" charset="0"/>
                          <a:cs typeface="Verdana" pitchFamily="34" charset="0"/>
                        </a:rPr>
                        <a:t> y Extraordinarias de la JAL Comuna 3, llevadas a cabo en el Periodo 2016-2019, así:</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*2016: 14 sesiones en total</a:t>
                      </a:r>
                    </a:p>
                    <a:p>
                      <a:pPr algn="just"/>
                      <a:r>
                        <a:rPr lang="es-CO" sz="1500" baseline="0" dirty="0" smtClean="0">
                          <a:solidFill>
                            <a:schemeClr val="bg1"/>
                          </a:solidFill>
                          <a:latin typeface="Verdana" pitchFamily="34" charset="0"/>
                          <a:ea typeface="Verdana" pitchFamily="34" charset="0"/>
                          <a:cs typeface="Verdana" pitchFamily="34" charset="0"/>
                        </a:rPr>
                        <a:t>*2017: 12 sesiones en total</a:t>
                      </a:r>
                    </a:p>
                    <a:p>
                      <a:pPr algn="just"/>
                      <a:r>
                        <a:rPr lang="es-CO" sz="1500" baseline="0" dirty="0" smtClean="0">
                          <a:solidFill>
                            <a:schemeClr val="bg1"/>
                          </a:solidFill>
                          <a:latin typeface="Verdana" pitchFamily="34" charset="0"/>
                          <a:ea typeface="Verdana" pitchFamily="34" charset="0"/>
                          <a:cs typeface="Verdana" pitchFamily="34" charset="0"/>
                        </a:rPr>
                        <a:t>*2018: 11 sesiones en total</a:t>
                      </a:r>
                    </a:p>
                    <a:p>
                      <a:pPr algn="just"/>
                      <a:r>
                        <a:rPr lang="es-CO" sz="1500" baseline="0" dirty="0" smtClean="0">
                          <a:solidFill>
                            <a:schemeClr val="bg1"/>
                          </a:solidFill>
                          <a:latin typeface="Verdana" pitchFamily="34" charset="0"/>
                          <a:ea typeface="Verdana" pitchFamily="34" charset="0"/>
                          <a:cs typeface="Verdana" pitchFamily="34" charset="0"/>
                        </a:rPr>
                        <a:t>*2019: 10 sesiones en total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En estas sesiones</a:t>
                      </a:r>
                      <a:r>
                        <a:rPr lang="es-CO" sz="1500" baseline="0" dirty="0" smtClean="0">
                          <a:solidFill>
                            <a:schemeClr val="bg1"/>
                          </a:solidFill>
                          <a:latin typeface="Verdana" pitchFamily="34" charset="0"/>
                          <a:ea typeface="Verdana" pitchFamily="34" charset="0"/>
                          <a:cs typeface="Verdana" pitchFamily="34" charset="0"/>
                        </a:rPr>
                        <a:t> se tocaron temas de relevancia para esta JAL y para la comunidad tales como: Elección Mesas Directivas, Integración Comisiones Permanentes, Elección Representante </a:t>
                      </a:r>
                      <a:r>
                        <a:rPr lang="es-CO" sz="1500" baseline="0" dirty="0" err="1" smtClean="0">
                          <a:solidFill>
                            <a:schemeClr val="bg1"/>
                          </a:solidFill>
                          <a:latin typeface="Verdana" pitchFamily="34" charset="0"/>
                          <a:ea typeface="Verdana" pitchFamily="34" charset="0"/>
                          <a:cs typeface="Verdana" pitchFamily="34" charset="0"/>
                        </a:rPr>
                        <a:t>Codelpa</a:t>
                      </a:r>
                      <a:r>
                        <a:rPr lang="es-CO" sz="1500" baseline="0" dirty="0" smtClean="0">
                          <a:solidFill>
                            <a:schemeClr val="bg1"/>
                          </a:solidFill>
                          <a:latin typeface="Verdana" pitchFamily="34" charset="0"/>
                          <a:ea typeface="Verdana" pitchFamily="34" charset="0"/>
                          <a:cs typeface="Verdana" pitchFamily="34" charset="0"/>
                        </a:rPr>
                        <a:t>, Necesidades y Funcionamiento CDC Comuna 3, Estudio Presupuesto Municipio de Armenia, Aprobación Plan Desarrollo Comunal Participativo Comuna 3, Presentación Portafolio de Servicios PVD Ciudad Dorada, Aprestamientos Rendición de Cuentas JAL Comuna 3, Asistencia Congresos Ediles, Propuestas Modificación Acuerdo 001 de 2011, Intervención Comisión de Ediles JAL, Problemática escenarios deportivos Ciudad Dorada, Posible Modificación Reglamento Interno JAL Comuna 3, Compras Presupuesto JAL, Organización </a:t>
                      </a:r>
                      <a:r>
                        <a:rPr lang="es-CO" sz="1500" baseline="0" smtClean="0">
                          <a:solidFill>
                            <a:schemeClr val="bg1"/>
                          </a:solidFill>
                          <a:latin typeface="Verdana" pitchFamily="34" charset="0"/>
                          <a:ea typeface="Verdana" pitchFamily="34" charset="0"/>
                          <a:cs typeface="Verdana" pitchFamily="34" charset="0"/>
                        </a:rPr>
                        <a:t>evento Edilitos…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2074550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482598710"/>
              </p:ext>
            </p:extLst>
          </p:nvPr>
        </p:nvGraphicFramePr>
        <p:xfrm>
          <a:off x="247477" y="767861"/>
          <a:ext cx="11521280" cy="5468532"/>
        </p:xfrm>
        <a:graphic>
          <a:graphicData uri="http://schemas.openxmlformats.org/drawingml/2006/table">
            <a:tbl>
              <a:tblPr firstRow="1" bandRow="1">
                <a:tableStyleId>{16D9F66E-5EB9-4882-86FB-DCBF35E3C3E4}</a:tableStyleId>
              </a:tblPr>
              <a:tblGrid>
                <a:gridCol w="1656184"/>
                <a:gridCol w="4248472"/>
                <a:gridCol w="2520280"/>
                <a:gridCol w="3096344"/>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792088">
                <a:tc>
                  <a:txBody>
                    <a:bodyPr/>
                    <a:lstStyle/>
                    <a:p>
                      <a:pPr algn="just"/>
                      <a:r>
                        <a:rPr lang="es-CO" sz="1500" dirty="0" smtClean="0">
                          <a:solidFill>
                            <a:schemeClr val="bg1"/>
                          </a:solidFill>
                          <a:latin typeface="Verdana" pitchFamily="34" charset="0"/>
                          <a:ea typeface="Verdana" pitchFamily="34" charset="0"/>
                          <a:cs typeface="Verdana" pitchFamily="34" charset="0"/>
                        </a:rPr>
                        <a:t>Administrativo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Sesiones Ordinarias</a:t>
                      </a:r>
                      <a:r>
                        <a:rPr lang="es-CO" sz="1500" baseline="0" dirty="0" smtClean="0">
                          <a:solidFill>
                            <a:schemeClr val="bg1"/>
                          </a:solidFill>
                          <a:latin typeface="Verdana" pitchFamily="34" charset="0"/>
                          <a:ea typeface="Verdana" pitchFamily="34" charset="0"/>
                          <a:cs typeface="Verdana" pitchFamily="34" charset="0"/>
                        </a:rPr>
                        <a:t> y Extraordinarias de la JAL Comuna 3, llevadas a cabo en el Periodo 2016-2019, así:</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*2016: 14 sesiones en total</a:t>
                      </a:r>
                    </a:p>
                    <a:p>
                      <a:pPr algn="just"/>
                      <a:r>
                        <a:rPr lang="es-CO" sz="1500" baseline="0" dirty="0" smtClean="0">
                          <a:solidFill>
                            <a:schemeClr val="bg1"/>
                          </a:solidFill>
                          <a:latin typeface="Verdana" pitchFamily="34" charset="0"/>
                          <a:ea typeface="Verdana" pitchFamily="34" charset="0"/>
                          <a:cs typeface="Verdana" pitchFamily="34" charset="0"/>
                        </a:rPr>
                        <a:t>*2017: 12 sesiones en total</a:t>
                      </a:r>
                    </a:p>
                    <a:p>
                      <a:pPr algn="just"/>
                      <a:r>
                        <a:rPr lang="es-CO" sz="1500" baseline="0" dirty="0" smtClean="0">
                          <a:solidFill>
                            <a:schemeClr val="bg1"/>
                          </a:solidFill>
                          <a:latin typeface="Verdana" pitchFamily="34" charset="0"/>
                          <a:ea typeface="Verdana" pitchFamily="34" charset="0"/>
                          <a:cs typeface="Verdana" pitchFamily="34" charset="0"/>
                        </a:rPr>
                        <a:t>*2018: 11 sesiones en total</a:t>
                      </a:r>
                    </a:p>
                    <a:p>
                      <a:pPr algn="just"/>
                      <a:r>
                        <a:rPr lang="es-CO" sz="1500" baseline="0" dirty="0" smtClean="0">
                          <a:solidFill>
                            <a:schemeClr val="bg1"/>
                          </a:solidFill>
                          <a:latin typeface="Verdana" pitchFamily="34" charset="0"/>
                          <a:ea typeface="Verdana" pitchFamily="34" charset="0"/>
                          <a:cs typeface="Verdana" pitchFamily="34" charset="0"/>
                        </a:rPr>
                        <a:t>*2019: 10 sesiones en total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Mesa de Trabajo Política Pública LGBTI, Cesación pago aportes a pensión</a:t>
                      </a:r>
                      <a:r>
                        <a:rPr lang="es-CO" sz="1500" baseline="0" dirty="0" smtClean="0">
                          <a:solidFill>
                            <a:schemeClr val="bg1"/>
                          </a:solidFill>
                          <a:latin typeface="Verdana" pitchFamily="34" charset="0"/>
                          <a:ea typeface="Verdana" pitchFamily="34" charset="0"/>
                          <a:cs typeface="Verdana" pitchFamily="34" charset="0"/>
                        </a:rPr>
                        <a:t> de Ediles de las JAL de Armenia, Mesa de Trabajo con la EDEQ para conocer sus programas comunitarios, Propuesta Consejo Comunitario de Salud, Problemática Presupuesto Participativo Comuna 3, Empalme Ediles Periodo 2020-2023, Mesa de Trabajo </a:t>
                      </a:r>
                      <a:r>
                        <a:rPr lang="es-CO" sz="1500" baseline="0" dirty="0" err="1" smtClean="0">
                          <a:solidFill>
                            <a:schemeClr val="bg1"/>
                          </a:solidFill>
                          <a:latin typeface="Verdana" pitchFamily="34" charset="0"/>
                          <a:ea typeface="Verdana" pitchFamily="34" charset="0"/>
                          <a:cs typeface="Verdana" pitchFamily="34" charset="0"/>
                        </a:rPr>
                        <a:t>Asopan</a:t>
                      </a:r>
                      <a:r>
                        <a:rPr lang="es-CO" sz="1500" baseline="0" dirty="0" smtClean="0">
                          <a:solidFill>
                            <a:schemeClr val="bg1"/>
                          </a:solidFill>
                          <a:latin typeface="Verdana" pitchFamily="34" charset="0"/>
                          <a:ea typeface="Verdana" pitchFamily="34" charset="0"/>
                          <a:cs typeface="Verdana" pitchFamily="34" charset="0"/>
                        </a:rPr>
                        <a:t>-Centro Empresarial Comuna 3, entre otros.</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En el archivo de la JAL Comuna 3 reposan Actas respectivas de estas sesiones, con sus asistencias, excusas y proposiciones presentadas en cada una de ellas.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13692768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230349905"/>
              </p:ext>
            </p:extLst>
          </p:nvPr>
        </p:nvGraphicFramePr>
        <p:xfrm>
          <a:off x="247477" y="767861"/>
          <a:ext cx="11449273" cy="5840848"/>
        </p:xfrm>
        <a:graphic>
          <a:graphicData uri="http://schemas.openxmlformats.org/drawingml/2006/table">
            <a:tbl>
              <a:tblPr firstRow="1" bandRow="1">
                <a:tableStyleId>{16D9F66E-5EB9-4882-86FB-DCBF35E3C3E4}</a:tableStyleId>
              </a:tblPr>
              <a:tblGrid>
                <a:gridCol w="1656184"/>
                <a:gridCol w="4320480"/>
                <a:gridCol w="2520280"/>
                <a:gridCol w="2952329"/>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1656184">
                <a:tc>
                  <a:txBody>
                    <a:bodyPr/>
                    <a:lstStyle/>
                    <a:p>
                      <a:pPr algn="just"/>
                      <a:r>
                        <a:rPr lang="es-CO" sz="1500" dirty="0" smtClean="0">
                          <a:solidFill>
                            <a:schemeClr val="bg1"/>
                          </a:solidFill>
                          <a:latin typeface="Verdana" pitchFamily="34" charset="0"/>
                          <a:ea typeface="Verdana" pitchFamily="34" charset="0"/>
                          <a:cs typeface="Verdana" pitchFamily="34" charset="0"/>
                        </a:rPr>
                        <a:t>Administrativo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Asistencia a Congreso</a:t>
                      </a:r>
                      <a:r>
                        <a:rPr lang="es-CO" sz="1500" baseline="0" dirty="0" smtClean="0">
                          <a:solidFill>
                            <a:schemeClr val="bg1"/>
                          </a:solidFill>
                          <a:latin typeface="Verdana" pitchFamily="34" charset="0"/>
                          <a:ea typeface="Verdana" pitchFamily="34" charset="0"/>
                          <a:cs typeface="Verdana" pitchFamily="34" charset="0"/>
                        </a:rPr>
                        <a:t> Nacional de Ediles anual, así:</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*2016: Pereira</a:t>
                      </a:r>
                    </a:p>
                    <a:p>
                      <a:pPr algn="just"/>
                      <a:r>
                        <a:rPr lang="es-CO" sz="1500" baseline="0" dirty="0" smtClean="0">
                          <a:solidFill>
                            <a:schemeClr val="bg1"/>
                          </a:solidFill>
                          <a:latin typeface="Verdana" pitchFamily="34" charset="0"/>
                          <a:ea typeface="Verdana" pitchFamily="34" charset="0"/>
                          <a:cs typeface="Verdana" pitchFamily="34" charset="0"/>
                        </a:rPr>
                        <a:t>*2017: Montería</a:t>
                      </a:r>
                    </a:p>
                    <a:p>
                      <a:pPr algn="just"/>
                      <a:r>
                        <a:rPr lang="es-CO" sz="1500" baseline="0" dirty="0" smtClean="0">
                          <a:solidFill>
                            <a:schemeClr val="bg1"/>
                          </a:solidFill>
                          <a:latin typeface="Verdana" pitchFamily="34" charset="0"/>
                          <a:ea typeface="Verdana" pitchFamily="34" charset="0"/>
                          <a:cs typeface="Verdana" pitchFamily="34" charset="0"/>
                        </a:rPr>
                        <a:t>*2018: Manizales</a:t>
                      </a:r>
                    </a:p>
                    <a:p>
                      <a:pPr algn="just"/>
                      <a:r>
                        <a:rPr lang="es-CO" sz="1500" baseline="0" dirty="0" smtClean="0">
                          <a:solidFill>
                            <a:schemeClr val="bg1"/>
                          </a:solidFill>
                          <a:latin typeface="Verdana" pitchFamily="34" charset="0"/>
                          <a:ea typeface="Verdana" pitchFamily="34" charset="0"/>
                          <a:cs typeface="Verdana" pitchFamily="34" charset="0"/>
                        </a:rPr>
                        <a:t>*2019: Barranquilla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a:t>
                      </a:r>
                      <a:r>
                        <a:rPr lang="es-CO" sz="1500" baseline="0" dirty="0" smtClean="0">
                          <a:solidFill>
                            <a:schemeClr val="bg1"/>
                          </a:solidFill>
                          <a:latin typeface="Verdana" pitchFamily="34" charset="0"/>
                          <a:ea typeface="Verdana" pitchFamily="34" charset="0"/>
                          <a:cs typeface="Verdana" pitchFamily="34" charset="0"/>
                        </a:rPr>
                        <a:t>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Representación de la ciudad de Armenia en este certamen</a:t>
                      </a:r>
                      <a:r>
                        <a:rPr lang="es-CO" sz="1500" baseline="0" dirty="0" smtClean="0">
                          <a:solidFill>
                            <a:schemeClr val="bg1"/>
                          </a:solidFill>
                          <a:latin typeface="Verdana" pitchFamily="34" charset="0"/>
                          <a:ea typeface="Verdana" pitchFamily="34" charset="0"/>
                          <a:cs typeface="Verdana" pitchFamily="34" charset="0"/>
                        </a:rPr>
                        <a:t> nacional, pero sobre todo adquirir conocimientos para mejorar la labor edilicia.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540868">
                <a:tc>
                  <a:txBody>
                    <a:bodyPr/>
                    <a:lstStyle/>
                    <a:p>
                      <a:pPr algn="just"/>
                      <a:r>
                        <a:rPr lang="es-CO" sz="1500" dirty="0" smtClean="0">
                          <a:solidFill>
                            <a:schemeClr val="bg1"/>
                          </a:solidFill>
                          <a:latin typeface="Verdana" pitchFamily="34" charset="0"/>
                          <a:ea typeface="Verdana" pitchFamily="34" charset="0"/>
                          <a:cs typeface="Verdana" pitchFamily="34" charset="0"/>
                        </a:rPr>
                        <a:t>Administrativo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pidiendo información acerca de la modificación del Acuerdo 001 de 2011</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Armenia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Informan están en proceso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784576">
                <a:tc>
                  <a:txBody>
                    <a:bodyPr/>
                    <a:lstStyle/>
                    <a:p>
                      <a:pPr algn="just"/>
                      <a:r>
                        <a:rPr lang="es-CO" sz="1500" dirty="0" smtClean="0">
                          <a:solidFill>
                            <a:schemeClr val="bg1"/>
                          </a:solidFill>
                          <a:latin typeface="Verdana" pitchFamily="34" charset="0"/>
                          <a:ea typeface="Verdana" pitchFamily="34" charset="0"/>
                          <a:cs typeface="Verdana" pitchFamily="34" charset="0"/>
                        </a:rPr>
                        <a:t>Administrativo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Elección de la </a:t>
                      </a:r>
                      <a:r>
                        <a:rPr lang="es-CO" sz="1500" dirty="0" err="1" smtClean="0">
                          <a:solidFill>
                            <a:schemeClr val="bg1"/>
                          </a:solidFill>
                          <a:latin typeface="Verdana" pitchFamily="34" charset="0"/>
                          <a:ea typeface="Verdana" pitchFamily="34" charset="0"/>
                          <a:cs typeface="Verdana" pitchFamily="34" charset="0"/>
                        </a:rPr>
                        <a:t>Edilesa</a:t>
                      </a:r>
                      <a:r>
                        <a:rPr lang="es-CO" sz="1500" dirty="0" smtClean="0">
                          <a:solidFill>
                            <a:schemeClr val="bg1"/>
                          </a:solidFill>
                          <a:latin typeface="Verdana" pitchFamily="34" charset="0"/>
                          <a:ea typeface="Verdana" pitchFamily="34" charset="0"/>
                          <a:cs typeface="Verdana" pitchFamily="34" charset="0"/>
                        </a:rPr>
                        <a:t> </a:t>
                      </a:r>
                      <a:r>
                        <a:rPr lang="es-CO" sz="1500" dirty="0" err="1" smtClean="0">
                          <a:solidFill>
                            <a:schemeClr val="bg1"/>
                          </a:solidFill>
                          <a:latin typeface="Verdana" pitchFamily="34" charset="0"/>
                          <a:ea typeface="Verdana" pitchFamily="34" charset="0"/>
                          <a:cs typeface="Verdana" pitchFamily="34" charset="0"/>
                        </a:rPr>
                        <a:t>Estella</a:t>
                      </a:r>
                      <a:r>
                        <a:rPr lang="es-CO" sz="1500" dirty="0" smtClean="0">
                          <a:solidFill>
                            <a:schemeClr val="bg1"/>
                          </a:solidFill>
                          <a:latin typeface="Verdana" pitchFamily="34" charset="0"/>
                          <a:ea typeface="Verdana" pitchFamily="34" charset="0"/>
                          <a:cs typeface="Verdana" pitchFamily="34" charset="0"/>
                        </a:rPr>
                        <a:t> Zuluaga Pomares como Representante al CODELPA por</a:t>
                      </a:r>
                      <a:r>
                        <a:rPr lang="es-CO" sz="1500" baseline="0" dirty="0" smtClean="0">
                          <a:solidFill>
                            <a:schemeClr val="bg1"/>
                          </a:solidFill>
                          <a:latin typeface="Verdana" pitchFamily="34" charset="0"/>
                          <a:ea typeface="Verdana" pitchFamily="34" charset="0"/>
                          <a:cs typeface="Verdana" pitchFamily="34" charset="0"/>
                        </a:rPr>
                        <a:t> la JAL Comuna 3 de Armenia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Tener representación ante este organismo.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Administrativo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acerca</a:t>
                      </a:r>
                      <a:r>
                        <a:rPr lang="es-CO" sz="1500" baseline="0" dirty="0" smtClean="0">
                          <a:solidFill>
                            <a:schemeClr val="bg1"/>
                          </a:solidFill>
                          <a:latin typeface="Verdana" pitchFamily="34" charset="0"/>
                          <a:ea typeface="Verdana" pitchFamily="34" charset="0"/>
                          <a:cs typeface="Verdana" pitchFamily="34" charset="0"/>
                        </a:rPr>
                        <a:t> de la legalización del servicio de energía en el CDC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Informa</a:t>
                      </a:r>
                      <a:r>
                        <a:rPr lang="es-CO" sz="1500" baseline="0" dirty="0" smtClean="0">
                          <a:solidFill>
                            <a:schemeClr val="bg1"/>
                          </a:solidFill>
                          <a:latin typeface="Verdana" pitchFamily="34" charset="0"/>
                          <a:ea typeface="Verdana" pitchFamily="34" charset="0"/>
                          <a:cs typeface="Verdana" pitchFamily="34" charset="0"/>
                        </a:rPr>
                        <a:t> Infraestructura están en proceso de legalización por falta de RETIE, por ahora energía provisional.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Administrativo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Bienes y Suministros y Hacienda para creación de un rubro “Prestación de Servicios JAL”, para pago servicio de mensajería.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Armenia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Bienes</a:t>
                      </a:r>
                      <a:r>
                        <a:rPr lang="es-CO" sz="1500" baseline="0" dirty="0" smtClean="0">
                          <a:solidFill>
                            <a:schemeClr val="bg1"/>
                          </a:solidFill>
                          <a:latin typeface="Verdana" pitchFamily="34" charset="0"/>
                          <a:ea typeface="Verdana" pitchFamily="34" charset="0"/>
                          <a:cs typeface="Verdana" pitchFamily="34" charset="0"/>
                        </a:rPr>
                        <a:t> y Suministros informa n</a:t>
                      </a:r>
                      <a:r>
                        <a:rPr lang="es-CO" sz="1500" dirty="0" smtClean="0">
                          <a:solidFill>
                            <a:schemeClr val="bg1"/>
                          </a:solidFill>
                          <a:latin typeface="Verdana" pitchFamily="34" charset="0"/>
                          <a:ea typeface="Verdana" pitchFamily="34" charset="0"/>
                          <a:cs typeface="Verdana" pitchFamily="34" charset="0"/>
                        </a:rPr>
                        <a:t>o es posible porque implicaría la modificación del Plan de Cuentas de la entidad</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20379160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32946901"/>
              </p:ext>
            </p:extLst>
          </p:nvPr>
        </p:nvGraphicFramePr>
        <p:xfrm>
          <a:off x="247477" y="767861"/>
          <a:ext cx="11449273" cy="5559712"/>
        </p:xfrm>
        <a:graphic>
          <a:graphicData uri="http://schemas.openxmlformats.org/drawingml/2006/table">
            <a:tbl>
              <a:tblPr firstRow="1" bandRow="1">
                <a:tableStyleId>{16D9F66E-5EB9-4882-86FB-DCBF35E3C3E4}</a:tableStyleId>
              </a:tblPr>
              <a:tblGrid>
                <a:gridCol w="1656184"/>
                <a:gridCol w="4320480"/>
                <a:gridCol w="2520280"/>
                <a:gridCol w="2952329"/>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720080">
                <a:tc>
                  <a:txBody>
                    <a:bodyPr/>
                    <a:lstStyle/>
                    <a:p>
                      <a:pPr algn="just"/>
                      <a:r>
                        <a:rPr lang="es-CO" sz="1500" dirty="0" smtClean="0">
                          <a:solidFill>
                            <a:schemeClr val="bg1"/>
                          </a:solidFill>
                          <a:latin typeface="Verdana" pitchFamily="34" charset="0"/>
                          <a:ea typeface="Verdana" pitchFamily="34" charset="0"/>
                          <a:cs typeface="Verdana" pitchFamily="34" charset="0"/>
                        </a:rPr>
                        <a:t>Administrativo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la Administración Municipal para hacer valer los derechos que tienen los Ediles de Colombia a pago de aportes a pensión.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Armenia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 la fecha no se ha contado con</a:t>
                      </a:r>
                      <a:r>
                        <a:rPr lang="es-CO" sz="1500" baseline="0" dirty="0" smtClean="0">
                          <a:solidFill>
                            <a:schemeClr val="bg1"/>
                          </a:solidFill>
                          <a:latin typeface="Verdana" pitchFamily="34" charset="0"/>
                          <a:ea typeface="Verdana" pitchFamily="34" charset="0"/>
                          <a:cs typeface="Verdana" pitchFamily="34" charset="0"/>
                        </a:rPr>
                        <a:t> voluntad política para reanudar este pago de aportes a pensión a los Ediles de la ciudad de Armenia.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Administrativo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Inasistencias Reiteradas por parte de Edil de la JAL Comuna Manuel José Isaza</a:t>
                      </a:r>
                      <a:r>
                        <a:rPr lang="es-CO" sz="1500" baseline="0" dirty="0" smtClean="0">
                          <a:solidFill>
                            <a:schemeClr val="bg1"/>
                          </a:solidFill>
                          <a:latin typeface="Verdana" pitchFamily="34" charset="0"/>
                          <a:ea typeface="Verdana" pitchFamily="34" charset="0"/>
                          <a:cs typeface="Verdana" pitchFamily="34" charset="0"/>
                        </a:rPr>
                        <a:t> Ramírez, quien informó de salida del país por 3 meses y no regresó más.  Se enviaron oficios a: Función Pública, Ministerio del Interior, Procuraduría, Personería, Tribunal Administrativo del Quindío, Unidad de Participación Ciudadana, Control Interno, Jurídica </a:t>
                      </a:r>
                      <a:r>
                        <a:rPr lang="es-CO" sz="1500" baseline="0" dirty="0" err="1" smtClean="0">
                          <a:solidFill>
                            <a:schemeClr val="bg1"/>
                          </a:solidFill>
                          <a:latin typeface="Verdana" pitchFamily="34" charset="0"/>
                          <a:ea typeface="Verdana" pitchFamily="34" charset="0"/>
                          <a:cs typeface="Verdana" pitchFamily="34" charset="0"/>
                        </a:rPr>
                        <a:t>Mpio</a:t>
                      </a:r>
                      <a:r>
                        <a:rPr lang="es-CO" sz="1500" baseline="0" dirty="0" smtClean="0">
                          <a:solidFill>
                            <a:schemeClr val="bg1"/>
                          </a:solidFill>
                          <a:latin typeface="Verdana" pitchFamily="34" charset="0"/>
                          <a:ea typeface="Verdana" pitchFamily="34" charset="0"/>
                          <a:cs typeface="Verdana" pitchFamily="34" charset="0"/>
                        </a:rPr>
                        <a:t>. Entre otros, informándoles de esta anomalía y pidiéndoles actuar dentro de su competencia pero no resolvieron nada.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El Edil por</a:t>
                      </a:r>
                      <a:r>
                        <a:rPr lang="es-CO" sz="1500" baseline="0" dirty="0" smtClean="0">
                          <a:solidFill>
                            <a:schemeClr val="bg1"/>
                          </a:solidFill>
                          <a:latin typeface="Verdana" pitchFamily="34" charset="0"/>
                          <a:ea typeface="Verdana" pitchFamily="34" charset="0"/>
                          <a:cs typeface="Verdana" pitchFamily="34" charset="0"/>
                        </a:rPr>
                        <a:t> su propio parecer renunció a mediados de enero de 2019, pero las </a:t>
                      </a:r>
                      <a:r>
                        <a:rPr lang="es-CO" sz="1500" baseline="0" dirty="0" err="1" smtClean="0">
                          <a:solidFill>
                            <a:schemeClr val="bg1"/>
                          </a:solidFill>
                          <a:latin typeface="Verdana" pitchFamily="34" charset="0"/>
                          <a:ea typeface="Verdana" pitchFamily="34" charset="0"/>
                          <a:cs typeface="Verdana" pitchFamily="34" charset="0"/>
                        </a:rPr>
                        <a:t>intancias</a:t>
                      </a:r>
                      <a:r>
                        <a:rPr lang="es-CO" sz="1500" baseline="0" dirty="0" smtClean="0">
                          <a:solidFill>
                            <a:schemeClr val="bg1"/>
                          </a:solidFill>
                          <a:latin typeface="Verdana" pitchFamily="34" charset="0"/>
                          <a:ea typeface="Verdana" pitchFamily="34" charset="0"/>
                          <a:cs typeface="Verdana" pitchFamily="34" charset="0"/>
                        </a:rPr>
                        <a:t> respectivas no resolvieron nada respecto a su caso.</a:t>
                      </a:r>
                    </a:p>
                    <a:p>
                      <a:pPr algn="just"/>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La JAL Comuna 3 una vez presentada su renuncia realizó el proceso pertinente de aceptación de renuncia y declaración de vacancia que conllevó a la posesión en marzo de 2019 de un Edil en su reemplazo, el Sr. Gustavo </a:t>
                      </a:r>
                      <a:r>
                        <a:rPr lang="es-CO" sz="1500" baseline="0" dirty="0" err="1" smtClean="0">
                          <a:solidFill>
                            <a:schemeClr val="bg1"/>
                          </a:solidFill>
                          <a:latin typeface="Verdana" pitchFamily="34" charset="0"/>
                          <a:ea typeface="Verdana" pitchFamily="34" charset="0"/>
                          <a:cs typeface="Verdana" pitchFamily="34" charset="0"/>
                        </a:rPr>
                        <a:t>Alvaro</a:t>
                      </a:r>
                      <a:r>
                        <a:rPr lang="es-CO" sz="1500" baseline="0" dirty="0" smtClean="0">
                          <a:solidFill>
                            <a:schemeClr val="bg1"/>
                          </a:solidFill>
                          <a:latin typeface="Verdana" pitchFamily="34" charset="0"/>
                          <a:ea typeface="Verdana" pitchFamily="34" charset="0"/>
                          <a:cs typeface="Verdana" pitchFamily="34" charset="0"/>
                        </a:rPr>
                        <a:t> Solórzano </a:t>
                      </a:r>
                      <a:r>
                        <a:rPr lang="es-CO" sz="1500" baseline="0" dirty="0" err="1" smtClean="0">
                          <a:solidFill>
                            <a:schemeClr val="bg1"/>
                          </a:solidFill>
                          <a:latin typeface="Verdana" pitchFamily="34" charset="0"/>
                          <a:ea typeface="Verdana" pitchFamily="34" charset="0"/>
                          <a:cs typeface="Verdana" pitchFamily="34" charset="0"/>
                        </a:rPr>
                        <a:t>Ausique</a:t>
                      </a:r>
                      <a:r>
                        <a:rPr lang="es-CO" sz="1500" baseline="0" dirty="0" smtClean="0">
                          <a:solidFill>
                            <a:schemeClr val="bg1"/>
                          </a:solidFill>
                          <a:latin typeface="Verdana" pitchFamily="34" charset="0"/>
                          <a:ea typeface="Verdana" pitchFamily="34" charset="0"/>
                          <a:cs typeface="Verdana" pitchFamily="34" charset="0"/>
                        </a:rPr>
                        <a:t>.</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2483901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59121604"/>
              </p:ext>
            </p:extLst>
          </p:nvPr>
        </p:nvGraphicFramePr>
        <p:xfrm>
          <a:off x="247477" y="767861"/>
          <a:ext cx="11449273" cy="2518436"/>
        </p:xfrm>
        <a:graphic>
          <a:graphicData uri="http://schemas.openxmlformats.org/drawingml/2006/table">
            <a:tbl>
              <a:tblPr firstRow="1" bandRow="1">
                <a:tableStyleId>{16D9F66E-5EB9-4882-86FB-DCBF35E3C3E4}</a:tableStyleId>
              </a:tblPr>
              <a:tblGrid>
                <a:gridCol w="1656184"/>
                <a:gridCol w="4320480"/>
                <a:gridCol w="2520280"/>
                <a:gridCol w="2952329"/>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720080">
                <a:tc>
                  <a:txBody>
                    <a:bodyPr/>
                    <a:lstStyle/>
                    <a:p>
                      <a:pPr algn="just"/>
                      <a:r>
                        <a:rPr lang="es-CO" sz="1500" dirty="0" smtClean="0">
                          <a:solidFill>
                            <a:schemeClr val="bg1"/>
                          </a:solidFill>
                          <a:latin typeface="Verdana" pitchFamily="34" charset="0"/>
                          <a:ea typeface="Verdana" pitchFamily="34" charset="0"/>
                          <a:cs typeface="Verdana" pitchFamily="34" charset="0"/>
                        </a:rPr>
                        <a:t>Administrativo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de </a:t>
                      </a:r>
                      <a:r>
                        <a:rPr lang="es-CO" sz="1500" baseline="0" dirty="0" err="1" smtClean="0">
                          <a:solidFill>
                            <a:schemeClr val="bg1"/>
                          </a:solidFill>
                          <a:latin typeface="Verdana" pitchFamily="34" charset="0"/>
                          <a:ea typeface="Verdana" pitchFamily="34" charset="0"/>
                          <a:cs typeface="Verdana" pitchFamily="34" charset="0"/>
                        </a:rPr>
                        <a:t>desenglobe</a:t>
                      </a:r>
                      <a:r>
                        <a:rPr lang="es-CO" sz="1500" baseline="0" dirty="0" smtClean="0">
                          <a:solidFill>
                            <a:schemeClr val="bg1"/>
                          </a:solidFill>
                          <a:latin typeface="Verdana" pitchFamily="34" charset="0"/>
                          <a:ea typeface="Verdana" pitchFamily="34" charset="0"/>
                          <a:cs typeface="Verdana" pitchFamily="34" charset="0"/>
                        </a:rPr>
                        <a:t> de rubro de presupuesto Apoyo a las Juntas Administradoras Locales, para que sea dividido de manera equitativa en las 11 JAL.</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Armenia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No se</a:t>
                      </a:r>
                      <a:r>
                        <a:rPr lang="es-CO" sz="1500" baseline="0" dirty="0" smtClean="0">
                          <a:solidFill>
                            <a:schemeClr val="bg1"/>
                          </a:solidFill>
                          <a:latin typeface="Verdana" pitchFamily="34" charset="0"/>
                          <a:ea typeface="Verdana" pitchFamily="34" charset="0"/>
                          <a:cs typeface="Verdana" pitchFamily="34" charset="0"/>
                        </a:rPr>
                        <a:t> ha contado con voluntad política para este proceso.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936104">
                <a:tc>
                  <a:txBody>
                    <a:bodyPr/>
                    <a:lstStyle/>
                    <a:p>
                      <a:pPr algn="just"/>
                      <a:r>
                        <a:rPr lang="es-CO" sz="1500" dirty="0" smtClean="0">
                          <a:solidFill>
                            <a:schemeClr val="bg1"/>
                          </a:solidFill>
                          <a:latin typeface="Verdana" pitchFamily="34" charset="0"/>
                          <a:ea typeface="Verdana" pitchFamily="34" charset="0"/>
                          <a:cs typeface="Verdana" pitchFamily="34" charset="0"/>
                        </a:rPr>
                        <a:t>Administrativo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Sugerencias Administración</a:t>
                      </a:r>
                      <a:r>
                        <a:rPr lang="es-CO" sz="1500" baseline="0" dirty="0" smtClean="0">
                          <a:solidFill>
                            <a:schemeClr val="bg1"/>
                          </a:solidFill>
                          <a:latin typeface="Verdana" pitchFamily="34" charset="0"/>
                          <a:ea typeface="Verdana" pitchFamily="34" charset="0"/>
                          <a:cs typeface="Verdana" pitchFamily="34" charset="0"/>
                        </a:rPr>
                        <a:t> Municipal de actualización del Acuerdo 007 de mayo 10 de 1997</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Armenia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No</a:t>
                      </a:r>
                      <a:r>
                        <a:rPr lang="es-CO" sz="1500" baseline="0" dirty="0" smtClean="0">
                          <a:solidFill>
                            <a:schemeClr val="bg1"/>
                          </a:solidFill>
                          <a:latin typeface="Verdana" pitchFamily="34" charset="0"/>
                          <a:ea typeface="Verdana" pitchFamily="34" charset="0"/>
                          <a:cs typeface="Verdana" pitchFamily="34" charset="0"/>
                        </a:rPr>
                        <a:t> ha surtido efecto esta solicitud a la fecha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5904259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501" y="881517"/>
            <a:ext cx="6213560" cy="5612454"/>
          </a:xfrm>
          <a:prstGeom prst="rect">
            <a:avLst/>
          </a:prstGeom>
        </p:spPr>
      </p:pic>
      <p:pic>
        <p:nvPicPr>
          <p:cNvPr id="9" name="Picture 2" descr="La imagen puede contener: 3 personas, incluidos Lucelly Bedoya Correa y Diana Cristina Silva Gomez, personas sentadas"/>
          <p:cNvPicPr/>
          <p:nvPr/>
        </p:nvPicPr>
        <p:blipFill>
          <a:blip r:embed="rId5">
            <a:extLst>
              <a:ext uri="{28A0092B-C50C-407E-A947-70E740481C1C}">
                <a14:useLocalDpi xmlns:a14="http://schemas.microsoft.com/office/drawing/2010/main" val="0"/>
              </a:ext>
            </a:extLst>
          </a:blip>
          <a:srcRect/>
          <a:stretch>
            <a:fillRect/>
          </a:stretch>
        </p:blipFill>
        <p:spPr bwMode="auto">
          <a:xfrm>
            <a:off x="7016229" y="2124125"/>
            <a:ext cx="4965792" cy="4444545"/>
          </a:xfrm>
          <a:prstGeom prst="rect">
            <a:avLst/>
          </a:prstGeom>
          <a:noFill/>
          <a:extLst/>
        </p:spPr>
      </p:pic>
    </p:spTree>
    <p:extLst>
      <p:ext uri="{BB962C8B-B14F-4D97-AF65-F5344CB8AC3E}">
        <p14:creationId xmlns:p14="http://schemas.microsoft.com/office/powerpoint/2010/main" val="19139949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463501" y="919939"/>
            <a:ext cx="11305256" cy="5452657"/>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50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r>
              <a:rPr lang="es-CO" sz="2400" b="1" i="1" u="sng" dirty="0" smtClean="0">
                <a:solidFill>
                  <a:srgbClr val="FFFF00"/>
                </a:solidFill>
                <a:latin typeface="Verdana" pitchFamily="34" charset="0"/>
                <a:ea typeface="Verdana" pitchFamily="34" charset="0"/>
                <a:cs typeface="Verdana" pitchFamily="34" charset="0"/>
              </a:rPr>
              <a:t>SEGUIMIENTO PLAN DE DESARROLLO COMUNAL “COMUNA 3”</a:t>
            </a:r>
            <a:endParaRPr lang="es-CO" sz="2400" b="1" i="1" u="sng" dirty="0">
              <a:solidFill>
                <a:srgbClr val="FFFF00"/>
              </a:solidFill>
              <a:latin typeface="Verdana" pitchFamily="34" charset="0"/>
              <a:ea typeface="Verdana" pitchFamily="34" charset="0"/>
              <a:cs typeface="Verdana" pitchFamily="34" charset="0"/>
            </a:endParaRPr>
          </a:p>
          <a:p>
            <a:pPr marR="0" algn="ctr" eaLnBrk="1" hangingPunct="1">
              <a:defRPr/>
            </a:pPr>
            <a:r>
              <a:rPr lang="es-CO" sz="2400" b="1" i="1" u="sng" dirty="0" smtClean="0">
                <a:solidFill>
                  <a:srgbClr val="FFFF00"/>
                </a:solidFill>
                <a:latin typeface="Verdana" pitchFamily="34" charset="0"/>
                <a:ea typeface="Verdana" pitchFamily="34" charset="0"/>
                <a:cs typeface="Verdana" pitchFamily="34" charset="0"/>
              </a:rPr>
              <a:t>PERIODO 2016 - 2019</a:t>
            </a:r>
          </a:p>
          <a:p>
            <a:pPr marR="0" algn="ctr" eaLnBrk="1" hangingPunct="1">
              <a:defRPr/>
            </a:pPr>
            <a:endParaRPr lang="es-CO" sz="2000" b="1" i="1" u="sng" dirty="0">
              <a:solidFill>
                <a:srgbClr val="FFFF00"/>
              </a:solidFill>
              <a:latin typeface="Verdana" pitchFamily="34" charset="0"/>
              <a:ea typeface="Verdana" pitchFamily="34" charset="0"/>
              <a:cs typeface="Verdana" pitchFamily="34" charset="0"/>
            </a:endParaRPr>
          </a:p>
          <a:p>
            <a:pPr marR="0" algn="ctr" eaLnBrk="1" hangingPunct="1">
              <a:defRPr/>
            </a:pPr>
            <a:endParaRPr lang="es-CO" sz="2000" b="1" i="1" u="sng" dirty="0">
              <a:solidFill>
                <a:srgbClr val="FFFF00"/>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dirty="0" smtClean="0"/>
          </a:p>
          <a:p>
            <a:pPr marR="0" algn="ctr" eaLnBrk="1" hangingPunct="1">
              <a:defRPr/>
            </a:pPr>
            <a:endParaRPr lang="es-CO" dirty="0" smtClean="0"/>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7637" y="1932113"/>
            <a:ext cx="9463313" cy="3864420"/>
          </a:xfrm>
          <a:prstGeom prst="rect">
            <a:avLst/>
          </a:prstGeom>
        </p:spPr>
      </p:pic>
    </p:spTree>
    <p:extLst>
      <p:ext uri="{BB962C8B-B14F-4D97-AF65-F5344CB8AC3E}">
        <p14:creationId xmlns:p14="http://schemas.microsoft.com/office/powerpoint/2010/main" val="135298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12" name="Rectángulo 11"/>
          <p:cNvSpPr/>
          <p:nvPr/>
        </p:nvSpPr>
        <p:spPr>
          <a:xfrm>
            <a:off x="3431135" y="2912437"/>
            <a:ext cx="5113259"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ECONÓMICO</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169480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5749" y="83125"/>
            <a:ext cx="6192688" cy="340090"/>
          </a:xfrm>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sz="2200" b="1" i="1" u="sng" dirty="0" smtClean="0">
                <a:solidFill>
                  <a:srgbClr val="FFFF00"/>
                </a:solidFill>
                <a:latin typeface="Verdana" pitchFamily="34" charset="0"/>
                <a:ea typeface="Verdana" pitchFamily="34" charset="0"/>
                <a:cs typeface="Verdana" pitchFamily="34" charset="0"/>
              </a:rPr>
              <a:t>INFORME:</a:t>
            </a:r>
            <a:endParaRPr lang="es-CO" sz="2200" b="1" i="1" u="sng" dirty="0">
              <a:solidFill>
                <a:srgbClr val="FFFF00"/>
              </a:solidFill>
            </a:endParaRPr>
          </a:p>
        </p:txBody>
      </p:sp>
      <p:sp>
        <p:nvSpPr>
          <p:cNvPr id="5" name="4 Subtítulo"/>
          <p:cNvSpPr>
            <a:spLocks noGrp="1"/>
          </p:cNvSpPr>
          <p:nvPr>
            <p:ph sz="half" idx="1"/>
          </p:nvPr>
        </p:nvSpPr>
        <p:spPr>
          <a:xfrm>
            <a:off x="319485" y="883185"/>
            <a:ext cx="11377264" cy="5633427"/>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50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L="0" marR="0" indent="0" algn="just" eaLnBrk="1" hangingPunct="1">
              <a:buClr>
                <a:srgbClr val="FFC000"/>
              </a:buClr>
              <a:buNone/>
              <a:defRPr/>
            </a:pPr>
            <a:endParaRPr lang="es-CO" sz="16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Clr>
                <a:srgbClr val="FFC000"/>
              </a:buClr>
              <a:buNone/>
              <a:defRPr/>
            </a:pPr>
            <a:r>
              <a:rPr lang="es-CO" sz="1600" dirty="0" smtClean="0">
                <a:latin typeface="Verdana" panose="020B0604030504040204" pitchFamily="34" charset="0"/>
                <a:ea typeface="Verdana" panose="020B0604030504040204" pitchFamily="34" charset="0"/>
                <a:cs typeface="Verdana" panose="020B0604030504040204" pitchFamily="34" charset="0"/>
              </a:rPr>
              <a:t>El Seguimiento al Plan de Desarrollo Comunal de cada una de las Comunas de Armenia lo realiza periódicamente la Administración Municipal, año tras año, detallando sector por sector (Económico, Servicios Públicos, Salud, Servicio Educativo, Infraestructura, Gobierno y Seguridad, Tránsito y Movilidad, Cultura, Planeación, Recreación y Deportes, Social, Medio Ambiente, Vivienda) lo ejecutado y dando observaciones de lo que no es posible ejecutar.</a:t>
            </a:r>
          </a:p>
          <a:p>
            <a:pPr marL="0" marR="0" indent="0" algn="just" eaLnBrk="1" hangingPunct="1">
              <a:buClr>
                <a:srgbClr val="FFC000"/>
              </a:buClr>
              <a:buNone/>
              <a:defRPr/>
            </a:pPr>
            <a:endParaRPr lang="es-CO" sz="1600" dirty="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Clr>
                <a:srgbClr val="FFC000"/>
              </a:buClr>
              <a:buNone/>
              <a:defRPr/>
            </a:pPr>
            <a:r>
              <a:rPr lang="es-CO" sz="1600" dirty="0" smtClean="0">
                <a:latin typeface="Verdana" panose="020B0604030504040204" pitchFamily="34" charset="0"/>
                <a:ea typeface="Verdana" panose="020B0604030504040204" pitchFamily="34" charset="0"/>
                <a:cs typeface="Verdana" panose="020B0604030504040204" pitchFamily="34" charset="0"/>
              </a:rPr>
              <a:t>Copia de estos documentos, allegados por la Unidad de Participación Ciudadana con su respectivo CD, reposa en el archivo de la JAL Comuna 3, del cual hemos rendido informe en Rendiciones de Cuentas anteriores de esta corporación pública. </a:t>
            </a:r>
          </a:p>
          <a:p>
            <a:pPr marL="0" marR="0" indent="0" algn="just" eaLnBrk="1" hangingPunct="1">
              <a:buClr>
                <a:srgbClr val="FFC000"/>
              </a:buClr>
              <a:buNone/>
              <a:defRPr/>
            </a:pPr>
            <a:endParaRPr lang="es-CO" sz="1600" dirty="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Clr>
                <a:srgbClr val="FFC000"/>
              </a:buClr>
              <a:buNone/>
              <a:defRPr/>
            </a:pPr>
            <a:r>
              <a:rPr lang="es-CO" sz="1600" dirty="0" smtClean="0">
                <a:latin typeface="Verdana" panose="020B0604030504040204" pitchFamily="34" charset="0"/>
                <a:ea typeface="Verdana" panose="020B0604030504040204" pitchFamily="34" charset="0"/>
                <a:cs typeface="Verdana" panose="020B0604030504040204" pitchFamily="34" charset="0"/>
              </a:rPr>
              <a:t>El mismo puede ser consultado en la Secretaría de la JAL Comuna 3, donde con el mayor de los gustos estamos en disposición de grabárselos para su consulta, ya que al ser periódicos por 3 años (2017, 2018, 2019) es demasiada la información y sería muy engorroso ponerla toda en este informe, pero reiteramos en la oficina de la JAL Comuna 3 (CDC Comuna 3”Ciudad Dorada”) puede ser consultada cuando así lo requieran.</a:t>
            </a:r>
          </a:p>
          <a:p>
            <a:pPr marL="0" marR="0" indent="0" algn="just" eaLnBrk="1" hangingPunct="1">
              <a:buClr>
                <a:srgbClr val="FFC000"/>
              </a:buClr>
              <a:buNone/>
              <a:defRPr/>
            </a:pPr>
            <a:endParaRPr lang="es-CO" sz="1600" dirty="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Clr>
                <a:srgbClr val="FFC000"/>
              </a:buClr>
              <a:buNone/>
              <a:defRPr/>
            </a:pPr>
            <a:r>
              <a:rPr lang="es-CO" sz="1600" dirty="0" smtClean="0">
                <a:latin typeface="Verdana" panose="020B0604030504040204" pitchFamily="34" charset="0"/>
                <a:ea typeface="Verdana" panose="020B0604030504040204" pitchFamily="34" charset="0"/>
                <a:cs typeface="Verdana" panose="020B0604030504040204" pitchFamily="34" charset="0"/>
              </a:rPr>
              <a:t>Por último aclarar que de acuerdo a lo manifestado por los mismos comunales de la jurisdicción es poco o más bien casi nada las obras que se han ejecutado de este Plan Comunal 2016-2019 en la Comuna 3.</a:t>
            </a:r>
          </a:p>
          <a:p>
            <a:pPr marL="0" marR="0" indent="0" algn="just" eaLnBrk="1" hangingPunct="1">
              <a:buClr>
                <a:srgbClr val="FFFF00"/>
              </a:buClr>
              <a:buNone/>
              <a:defRPr/>
            </a:pPr>
            <a:endParaRPr lang="es-CO" sz="1600" dirty="0" smtClean="0">
              <a:latin typeface="Verdana" panose="020B0604030504040204" pitchFamily="34" charset="0"/>
              <a:ea typeface="Verdana" panose="020B0604030504040204" pitchFamily="34" charset="0"/>
              <a:cs typeface="Verdana" panose="020B0604030504040204" pitchFamily="34" charset="0"/>
            </a:endParaRPr>
          </a:p>
          <a:p>
            <a:pPr marR="0" algn="just" eaLnBrk="1" hangingPunct="1">
              <a:buClr>
                <a:srgbClr val="FFFF00"/>
              </a:buClr>
              <a:buFont typeface="Wingdings" panose="05000000000000000000" pitchFamily="2" charset="2"/>
              <a:buChar char="v"/>
              <a:defRPr/>
            </a:pPr>
            <a:endParaRPr lang="es-CO" sz="15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ctr" eaLnBrk="1" hangingPunct="1">
              <a:buNone/>
              <a:defRPr/>
            </a:pPr>
            <a:endParaRPr lang="es-CO" sz="1500" b="1" i="1" u="sng" dirty="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None/>
              <a:defRPr/>
            </a:pPr>
            <a:endParaRPr lang="es-CO" sz="15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ctr" eaLnBrk="1" hangingPunct="1">
              <a:buNone/>
              <a:defRPr/>
            </a:pPr>
            <a:endParaRPr lang="es-CO" sz="1500" b="1" i="1" u="sng" dirty="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None/>
              <a:defRPr/>
            </a:pPr>
            <a:endParaRPr lang="es-CO" sz="1500" b="1" i="1" u="sng" dirty="0">
              <a:latin typeface="Verdana" panose="020B0604030504040204" pitchFamily="34" charset="0"/>
              <a:ea typeface="Verdana" panose="020B0604030504040204" pitchFamily="34" charset="0"/>
              <a:cs typeface="Verdana" panose="020B0604030504040204" pitchFamily="34" charset="0"/>
            </a:endParaRPr>
          </a:p>
          <a:p>
            <a:pPr marL="0" marR="0" indent="0" algn="ctr" eaLnBrk="1" hangingPunct="1">
              <a:buNone/>
              <a:defRPr/>
            </a:pPr>
            <a:endParaRPr lang="es-CO" sz="1500" dirty="0">
              <a:solidFill>
                <a:schemeClr val="bg1"/>
              </a:solidFill>
              <a:latin typeface="Verdana" pitchFamily="34" charset="0"/>
              <a:ea typeface="Verdana" pitchFamily="34" charset="0"/>
              <a:cs typeface="Verdana" pitchFamily="34" charset="0"/>
            </a:endParaRPr>
          </a:p>
          <a:p>
            <a:pPr marR="0" algn="ctr" eaLnBrk="1" hangingPunct="1">
              <a:defRPr/>
            </a:pPr>
            <a:endParaRPr lang="es-CO" sz="1500" dirty="0">
              <a:solidFill>
                <a:schemeClr val="bg1"/>
              </a:solidFill>
              <a:latin typeface="Verdana" pitchFamily="34" charset="0"/>
              <a:ea typeface="Verdana" pitchFamily="34" charset="0"/>
              <a:cs typeface="Verdana" pitchFamily="34" charset="0"/>
            </a:endParaRPr>
          </a:p>
          <a:p>
            <a:pPr marR="0" algn="ctr" eaLnBrk="1" hangingPunct="1">
              <a:defRPr/>
            </a:pPr>
            <a:endParaRPr lang="es-CO" sz="1500" dirty="0" smtClean="0">
              <a:latin typeface="Verdana" panose="020B0604030504040204" pitchFamily="34" charset="0"/>
              <a:ea typeface="Verdana" panose="020B0604030504040204" pitchFamily="34" charset="0"/>
              <a:cs typeface="Verdana" panose="020B0604030504040204" pitchFamily="34" charset="0"/>
            </a:endParaRPr>
          </a:p>
          <a:p>
            <a:pPr marR="0" algn="ctr" eaLnBrk="1" hangingPunct="1">
              <a:defRPr/>
            </a:pPr>
            <a:endParaRPr lang="es-CO" sz="1500" dirty="0" smtClean="0">
              <a:latin typeface="Verdana" panose="020B0604030504040204" pitchFamily="34" charset="0"/>
              <a:ea typeface="Verdana" panose="020B0604030504040204" pitchFamily="34" charset="0"/>
              <a:cs typeface="Verdana" panose="020B0604030504040204" pitchFamily="34" charset="0"/>
            </a:endParaRPr>
          </a:p>
          <a:p>
            <a:pPr marR="0" algn="ctr" eaLnBrk="1" hangingPunct="1">
              <a:defRPr/>
            </a:pPr>
            <a:endParaRPr lang="es-CO" sz="15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5126" name="5 Imagen"/>
          <p:cNvPicPr>
            <a:picLocks noChangeAspect="1" noChangeArrowheads="1"/>
          </p:cNvPicPr>
          <p:nvPr/>
        </p:nvPicPr>
        <p:blipFill>
          <a:blip r:embed="rId2"/>
          <a:srcRect/>
          <a:stretch>
            <a:fillRect/>
          </a:stretch>
        </p:blipFill>
        <p:spPr bwMode="auto">
          <a:xfrm>
            <a:off x="95816" y="-36755"/>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11231587" y="-16714"/>
            <a:ext cx="928663" cy="777063"/>
          </a:xfrm>
          <a:prstGeom prst="rect">
            <a:avLst/>
          </a:prstGeom>
          <a:ln>
            <a:noFill/>
          </a:ln>
          <a:effectLst>
            <a:softEdge rad="112500"/>
          </a:effectLst>
        </p:spPr>
      </p:pic>
    </p:spTree>
    <p:extLst>
      <p:ext uri="{BB962C8B-B14F-4D97-AF65-F5344CB8AC3E}">
        <p14:creationId xmlns:p14="http://schemas.microsoft.com/office/powerpoint/2010/main" val="26202736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5749" y="83125"/>
            <a:ext cx="6192688" cy="340090"/>
          </a:xfrm>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sz="2200" b="1" i="1" u="sng" dirty="0" smtClean="0">
                <a:solidFill>
                  <a:srgbClr val="FFFF00"/>
                </a:solidFill>
                <a:latin typeface="Verdana" pitchFamily="34" charset="0"/>
                <a:ea typeface="Verdana" pitchFamily="34" charset="0"/>
                <a:cs typeface="Verdana" pitchFamily="34" charset="0"/>
              </a:rPr>
              <a:t>RECORDATORIO:</a:t>
            </a:r>
            <a:endParaRPr lang="es-CO" sz="2200" b="1" i="1" u="sng" dirty="0">
              <a:solidFill>
                <a:srgbClr val="FFFF00"/>
              </a:solidFill>
            </a:endParaRPr>
          </a:p>
        </p:txBody>
      </p:sp>
      <p:sp>
        <p:nvSpPr>
          <p:cNvPr id="5" name="4 Subtítulo"/>
          <p:cNvSpPr>
            <a:spLocks noGrp="1"/>
          </p:cNvSpPr>
          <p:nvPr>
            <p:ph sz="half" idx="1"/>
          </p:nvPr>
        </p:nvSpPr>
        <p:spPr>
          <a:xfrm>
            <a:off x="319485" y="883185"/>
            <a:ext cx="11377264" cy="5633427"/>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50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lnSpcReduction="10000"/>
          </a:bodyPr>
          <a:lstStyle/>
          <a:p>
            <a:pPr marL="0" marR="0" indent="0" algn="just" eaLnBrk="1" hangingPunct="1">
              <a:buClr>
                <a:srgbClr val="FFC000"/>
              </a:buClr>
              <a:buNone/>
              <a:defRPr/>
            </a:pPr>
            <a:r>
              <a:rPr lang="es-CO" sz="2000" dirty="0" smtClean="0">
                <a:latin typeface="Verdana" panose="020B0604030504040204" pitchFamily="34" charset="0"/>
                <a:ea typeface="Verdana" panose="020B0604030504040204" pitchFamily="34" charset="0"/>
                <a:cs typeface="Verdana" panose="020B0604030504040204" pitchFamily="34" charset="0"/>
              </a:rPr>
              <a:t>NOS PERMITIMOS RECORDAR A TODOS NUESTROS GRUPOS DE VALOR (JAC, líderes comunitarios, veedores, instituciones educativas, grupos organizados, Ediles Comuna 3, entre otros), QUE EN PÁGINA WEB DE PLANEACIÓN planeacionarmenia.gov.co PODRÁN ENCONTRAR EL INFORME DE GESTIÓN FINAL DE LA JAL COMUNA 3 PERIODO 2016 – 2019, POR ESCRITO, PARA SU CONSULTA.</a:t>
            </a:r>
          </a:p>
          <a:p>
            <a:pPr marL="0" marR="0" indent="0" algn="just" eaLnBrk="1" hangingPunct="1">
              <a:buClr>
                <a:srgbClr val="FFC000"/>
              </a:buClr>
              <a:buNone/>
              <a:defRPr/>
            </a:pPr>
            <a:endParaRPr lang="es-CO" sz="1100" dirty="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Clr>
                <a:srgbClr val="FFC000"/>
              </a:buClr>
              <a:buNone/>
              <a:defRPr/>
            </a:pPr>
            <a:r>
              <a:rPr lang="es-CO" sz="2000" dirty="0" smtClean="0">
                <a:latin typeface="Verdana" panose="020B0604030504040204" pitchFamily="34" charset="0"/>
                <a:ea typeface="Verdana" panose="020B0604030504040204" pitchFamily="34" charset="0"/>
                <a:cs typeface="Verdana" panose="020B0604030504040204" pitchFamily="34" charset="0"/>
              </a:rPr>
              <a:t>IGUALMENTE DEMÁS INFORMACIÓN DE INTERÉS GENERAL RELACIONADO CON ESTA RENDICIÓN DE CUENTAS VIRTUAL, LES INVITAMOS MUY CORDIALMENTE A CONSULTARLA.</a:t>
            </a:r>
          </a:p>
          <a:p>
            <a:pPr marL="0" marR="0" indent="0" algn="just" eaLnBrk="1" hangingPunct="1">
              <a:buClr>
                <a:srgbClr val="FFC000"/>
              </a:buClr>
              <a:buNone/>
              <a:defRPr/>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Clr>
                <a:srgbClr val="FFC000"/>
              </a:buClr>
              <a:buNone/>
              <a:defRPr/>
            </a:pPr>
            <a:r>
              <a:rPr lang="es-CO" sz="2000" dirty="0" smtClean="0">
                <a:latin typeface="Verdana" panose="020B0604030504040204" pitchFamily="34" charset="0"/>
                <a:ea typeface="Verdana" panose="020B0604030504040204" pitchFamily="34" charset="0"/>
                <a:cs typeface="Verdana" panose="020B0604030504040204" pitchFamily="34" charset="0"/>
              </a:rPr>
              <a:t>IGUALMENTE ROGAMOS EL FAVOR DE LLENAR (RESPONDER) Y REENVIAR LA ENCUESTA QUE SE ENCUENTRA EN ESTA MISMA PÁGINA, POR MEDIO DE LA CUAL PUEDEN EVALUAR ESTE PROCESO DE RENDICIÓN DE CUENTAS VIRTUAL DE LA JAL COMUNA 3.</a:t>
            </a:r>
          </a:p>
          <a:p>
            <a:pPr marL="0" marR="0" indent="0" algn="just" eaLnBrk="1" hangingPunct="1">
              <a:buClr>
                <a:srgbClr val="FFC000"/>
              </a:buClr>
              <a:buNone/>
              <a:defRPr/>
            </a:pPr>
            <a:endParaRPr lang="es-CO" sz="1000" dirty="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Clr>
                <a:srgbClr val="FFC000"/>
              </a:buClr>
              <a:buNone/>
              <a:defRPr/>
            </a:pPr>
            <a:r>
              <a:rPr lang="es-CO" sz="2000" dirty="0" smtClean="0">
                <a:latin typeface="Verdana" panose="020B0604030504040204" pitchFamily="34" charset="0"/>
                <a:ea typeface="Verdana" panose="020B0604030504040204" pitchFamily="34" charset="0"/>
                <a:cs typeface="Verdana" panose="020B0604030504040204" pitchFamily="34" charset="0"/>
              </a:rPr>
              <a:t>POR ÚLTIMO EN CASO DE TENER ALGUNA PREGUNTA RELACIONADA CON NUESTRO INFORME DE GESTIÓN, EN ESTA MISMA PÁGINA DE PLANEACIÓN ENCONTRARÁN UN FORMATO DE PREGUNTAS QUE PUEDEN DILIGENCIAR Y REENVIARNOS, DONDE LES CONTESTAREMOS POR ESCRITO A LA MENOR BREVEDAD POSIBLE.</a:t>
            </a:r>
            <a:endParaRPr lang="es-CO" sz="20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Clr>
                <a:srgbClr val="FFFF00"/>
              </a:buClr>
              <a:buNone/>
              <a:defRPr/>
            </a:pPr>
            <a:endParaRPr lang="es-CO" sz="15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ctr" eaLnBrk="1" hangingPunct="1">
              <a:buNone/>
              <a:defRPr/>
            </a:pPr>
            <a:endParaRPr lang="es-CO" sz="1500" b="1" i="1" u="sng" dirty="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None/>
              <a:defRPr/>
            </a:pPr>
            <a:endParaRPr lang="es-CO" sz="1500" dirty="0" smtClean="0">
              <a:latin typeface="Verdana" panose="020B0604030504040204" pitchFamily="34" charset="0"/>
              <a:ea typeface="Verdana" panose="020B0604030504040204" pitchFamily="34" charset="0"/>
              <a:cs typeface="Verdana" panose="020B0604030504040204" pitchFamily="34" charset="0"/>
            </a:endParaRPr>
          </a:p>
          <a:p>
            <a:pPr marL="0" marR="0" indent="0" algn="ctr" eaLnBrk="1" hangingPunct="1">
              <a:buNone/>
              <a:defRPr/>
            </a:pPr>
            <a:endParaRPr lang="es-CO" sz="1500" b="1" i="1" u="sng" dirty="0">
              <a:latin typeface="Verdana" panose="020B0604030504040204" pitchFamily="34" charset="0"/>
              <a:ea typeface="Verdana" panose="020B0604030504040204" pitchFamily="34" charset="0"/>
              <a:cs typeface="Verdana" panose="020B0604030504040204" pitchFamily="34" charset="0"/>
            </a:endParaRPr>
          </a:p>
          <a:p>
            <a:pPr marL="0" marR="0" indent="0" algn="just" eaLnBrk="1" hangingPunct="1">
              <a:buNone/>
              <a:defRPr/>
            </a:pPr>
            <a:endParaRPr lang="es-CO" sz="1500" b="1" i="1" u="sng" dirty="0">
              <a:latin typeface="Verdana" panose="020B0604030504040204" pitchFamily="34" charset="0"/>
              <a:ea typeface="Verdana" panose="020B0604030504040204" pitchFamily="34" charset="0"/>
              <a:cs typeface="Verdana" panose="020B0604030504040204" pitchFamily="34" charset="0"/>
            </a:endParaRPr>
          </a:p>
          <a:p>
            <a:pPr marL="0" marR="0" indent="0" algn="ctr" eaLnBrk="1" hangingPunct="1">
              <a:buNone/>
              <a:defRPr/>
            </a:pPr>
            <a:endParaRPr lang="es-CO" sz="1500" dirty="0">
              <a:solidFill>
                <a:schemeClr val="bg1"/>
              </a:solidFill>
              <a:latin typeface="Verdana" pitchFamily="34" charset="0"/>
              <a:ea typeface="Verdana" pitchFamily="34" charset="0"/>
              <a:cs typeface="Verdana" pitchFamily="34" charset="0"/>
            </a:endParaRPr>
          </a:p>
          <a:p>
            <a:pPr marR="0" algn="ctr" eaLnBrk="1" hangingPunct="1">
              <a:defRPr/>
            </a:pPr>
            <a:endParaRPr lang="es-CO" sz="1500" dirty="0">
              <a:solidFill>
                <a:schemeClr val="bg1"/>
              </a:solidFill>
              <a:latin typeface="Verdana" pitchFamily="34" charset="0"/>
              <a:ea typeface="Verdana" pitchFamily="34" charset="0"/>
              <a:cs typeface="Verdana" pitchFamily="34" charset="0"/>
            </a:endParaRPr>
          </a:p>
          <a:p>
            <a:pPr marR="0" algn="ctr" eaLnBrk="1" hangingPunct="1">
              <a:defRPr/>
            </a:pPr>
            <a:endParaRPr lang="es-CO" sz="1500" dirty="0" smtClean="0">
              <a:latin typeface="Verdana" panose="020B0604030504040204" pitchFamily="34" charset="0"/>
              <a:ea typeface="Verdana" panose="020B0604030504040204" pitchFamily="34" charset="0"/>
              <a:cs typeface="Verdana" panose="020B0604030504040204" pitchFamily="34" charset="0"/>
            </a:endParaRPr>
          </a:p>
          <a:p>
            <a:pPr marR="0" algn="ctr" eaLnBrk="1" hangingPunct="1">
              <a:defRPr/>
            </a:pPr>
            <a:endParaRPr lang="es-CO" sz="1500" dirty="0" smtClean="0">
              <a:latin typeface="Verdana" panose="020B0604030504040204" pitchFamily="34" charset="0"/>
              <a:ea typeface="Verdana" panose="020B0604030504040204" pitchFamily="34" charset="0"/>
              <a:cs typeface="Verdana" panose="020B0604030504040204" pitchFamily="34" charset="0"/>
            </a:endParaRPr>
          </a:p>
          <a:p>
            <a:pPr marR="0" algn="ctr" eaLnBrk="1" hangingPunct="1">
              <a:defRPr/>
            </a:pPr>
            <a:endParaRPr lang="es-CO" sz="15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5126" name="5 Imagen"/>
          <p:cNvPicPr>
            <a:picLocks noChangeAspect="1" noChangeArrowheads="1"/>
          </p:cNvPicPr>
          <p:nvPr/>
        </p:nvPicPr>
        <p:blipFill>
          <a:blip r:embed="rId2"/>
          <a:srcRect/>
          <a:stretch>
            <a:fillRect/>
          </a:stretch>
        </p:blipFill>
        <p:spPr bwMode="auto">
          <a:xfrm>
            <a:off x="95816" y="-36755"/>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11231587" y="-16714"/>
            <a:ext cx="928663" cy="777063"/>
          </a:xfrm>
          <a:prstGeom prst="rect">
            <a:avLst/>
          </a:prstGeom>
          <a:ln>
            <a:noFill/>
          </a:ln>
          <a:effectLst>
            <a:softEdge rad="112500"/>
          </a:effectLst>
        </p:spPr>
      </p:pic>
    </p:spTree>
    <p:extLst>
      <p:ext uri="{BB962C8B-B14F-4D97-AF65-F5344CB8AC3E}">
        <p14:creationId xmlns:p14="http://schemas.microsoft.com/office/powerpoint/2010/main" val="3642300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1039564" y="991375"/>
            <a:ext cx="10111385" cy="5136625"/>
          </a:xfrm>
          <a:noFill/>
          <a:ln>
            <a:miter lim="800000"/>
            <a:headEnd/>
            <a:tailEnd/>
          </a:ln>
          <a:effectLst>
            <a:glow rad="101600">
              <a:schemeClr val="accent6">
                <a:satMod val="175000"/>
                <a:alpha val="40000"/>
              </a:schemeClr>
            </a:glow>
            <a:innerShdw blurRad="63500" dist="50800" dir="13500000">
              <a:prstClr val="black">
                <a:alpha val="51000"/>
              </a:prstClr>
            </a:innerShdw>
          </a:effectLst>
          <a:extLst/>
        </p:spPr>
        <p:txBody>
          <a:bodyPr>
            <a:normAutofit/>
          </a:bodyPr>
          <a:lstStyle/>
          <a:p>
            <a:pPr marR="0" algn="ctr" eaLnBrk="1" hangingPunct="1">
              <a:defRPr/>
            </a:pPr>
            <a:r>
              <a:rPr lang="es-CO" sz="2000" b="1" i="1" dirty="0">
                <a:solidFill>
                  <a:schemeClr val="bg1"/>
                </a:solidFill>
                <a:latin typeface="Verdana" pitchFamily="34" charset="0"/>
                <a:ea typeface="Verdana" pitchFamily="34" charset="0"/>
                <a:cs typeface="Verdana" pitchFamily="34" charset="0"/>
              </a:rPr>
              <a:t>RENDICIÓN DE CUENTAS </a:t>
            </a:r>
          </a:p>
          <a:p>
            <a:pPr marR="0" algn="ctr" eaLnBrk="1" hangingPunct="1">
              <a:defRPr/>
            </a:pPr>
            <a:r>
              <a:rPr lang="es-CO" sz="2000" b="1" i="1" dirty="0">
                <a:solidFill>
                  <a:schemeClr val="bg1"/>
                </a:solidFill>
                <a:latin typeface="Verdana" pitchFamily="34" charset="0"/>
                <a:ea typeface="Verdana" pitchFamily="34" charset="0"/>
                <a:cs typeface="Verdana" pitchFamily="34" charset="0"/>
              </a:rPr>
              <a:t>JUNTA ADMINISTRADORA LOCAL COMUNA TRES </a:t>
            </a:r>
          </a:p>
          <a:p>
            <a:pPr marR="0" algn="ctr" eaLnBrk="1" hangingPunct="1">
              <a:defRPr/>
            </a:pPr>
            <a:r>
              <a:rPr lang="es-CO" sz="2000" b="1" i="1" dirty="0">
                <a:solidFill>
                  <a:schemeClr val="bg1"/>
                </a:solidFill>
                <a:latin typeface="Verdana" pitchFamily="34" charset="0"/>
                <a:ea typeface="Verdana" pitchFamily="34" charset="0"/>
                <a:cs typeface="Verdana" pitchFamily="34" charset="0"/>
              </a:rPr>
              <a:t>“ALFONSO LÓPEZ”  </a:t>
            </a:r>
            <a:r>
              <a:rPr lang="es-CO" sz="2000" b="1" i="1" dirty="0" smtClean="0">
                <a:solidFill>
                  <a:schemeClr val="bg1"/>
                </a:solidFill>
                <a:latin typeface="Verdana" pitchFamily="34" charset="0"/>
                <a:ea typeface="Verdana" pitchFamily="34" charset="0"/>
                <a:cs typeface="Verdana" pitchFamily="34" charset="0"/>
              </a:rPr>
              <a:t>- PERIODO 2016 - 2019</a:t>
            </a:r>
            <a:endParaRPr lang="es-CO" sz="2000" b="1" i="1" dirty="0">
              <a:solidFill>
                <a:schemeClr val="bg1"/>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sz="3000" dirty="0">
              <a:solidFill>
                <a:schemeClr val="bg1"/>
              </a:solidFill>
              <a:latin typeface="Verdana" pitchFamily="34" charset="0"/>
              <a:ea typeface="Verdana" pitchFamily="34" charset="0"/>
              <a:cs typeface="Verdana" pitchFamily="34" charset="0"/>
            </a:endParaRPr>
          </a:p>
          <a:p>
            <a:pPr marR="0" algn="ctr" eaLnBrk="1" hangingPunct="1">
              <a:defRPr/>
            </a:pPr>
            <a:endParaRPr lang="es-CO" dirty="0" smtClean="0"/>
          </a:p>
          <a:p>
            <a:pPr marR="0" algn="ctr" eaLnBrk="1" hangingPunct="1">
              <a:defRPr/>
            </a:pPr>
            <a:endParaRPr lang="es-CO" dirty="0" smtClean="0"/>
          </a:p>
        </p:txBody>
      </p:sp>
      <p:sp>
        <p:nvSpPr>
          <p:cNvPr id="8" name="5 Marcador de texto"/>
          <p:cNvSpPr txBox="1">
            <a:spLocks/>
          </p:cNvSpPr>
          <p:nvPr/>
        </p:nvSpPr>
        <p:spPr>
          <a:xfrm>
            <a:off x="1946277" y="1009651"/>
            <a:ext cx="7858125" cy="5643563"/>
          </a:xfrm>
          <a:prstGeom prst="rect">
            <a:avLst/>
          </a:prstGeom>
        </p:spPr>
        <p:txBody>
          <a:bodyPr>
            <a:normAutofit/>
          </a:bodyPr>
          <a:lstStyle/>
          <a:p>
            <a:pPr marL="271549" indent="-271549" algn="ctr" defTabSz="914400" eaLnBrk="1" fontAlgn="auto" hangingPunct="1">
              <a:spcBef>
                <a:spcPct val="20000"/>
              </a:spcBef>
              <a:spcAft>
                <a:spcPts val="0"/>
              </a:spcAft>
              <a:buClr>
                <a:schemeClr val="accent3"/>
              </a:buClr>
              <a:buSzPct val="95000"/>
              <a:buFont typeface="Wingdings 2"/>
              <a:buChar char=""/>
              <a:defRPr/>
            </a:pPr>
            <a:endParaRPr lang="es-CO" sz="2400" b="1">
              <a:latin typeface="Aharoni" panose="02010803020104030203" pitchFamily="2" charset="-79"/>
              <a:cs typeface="Aharoni" panose="02010803020104030203" pitchFamily="2" charset="-79"/>
            </a:endParaRPr>
          </a:p>
          <a:p>
            <a:pPr marL="271549" indent="-271549" algn="ctr" defTabSz="914400" eaLnBrk="1" fontAlgn="auto" hangingPunct="1">
              <a:spcBef>
                <a:spcPct val="20000"/>
              </a:spcBef>
              <a:spcAft>
                <a:spcPts val="0"/>
              </a:spcAft>
              <a:buClr>
                <a:schemeClr val="accent3"/>
              </a:buClr>
              <a:buSzPct val="95000"/>
              <a:buFont typeface="Wingdings 2"/>
              <a:buChar char=""/>
              <a:defRPr/>
            </a:pPr>
            <a:endParaRPr lang="es-CO" sz="2400" b="1">
              <a:latin typeface="Aharoni" panose="02010803020104030203" pitchFamily="2" charset="-79"/>
              <a:cs typeface="Aharoni" panose="02010803020104030203" pitchFamily="2" charset="-79"/>
            </a:endParaRPr>
          </a:p>
          <a:p>
            <a:pPr marL="271549" indent="-271549" algn="ctr" defTabSz="914400" eaLnBrk="1" fontAlgn="auto" hangingPunct="1">
              <a:spcBef>
                <a:spcPct val="20000"/>
              </a:spcBef>
              <a:spcAft>
                <a:spcPts val="0"/>
              </a:spcAft>
              <a:buClr>
                <a:schemeClr val="accent3"/>
              </a:buClr>
              <a:buSzPct val="95000"/>
              <a:buFont typeface="Wingdings 2"/>
              <a:buChar char=""/>
              <a:defRPr/>
            </a:pPr>
            <a:endParaRPr lang="es-CO" sz="2400" b="1">
              <a:latin typeface="Aharoni" panose="02010803020104030203" pitchFamily="2" charset="-79"/>
              <a:cs typeface="Aharoni" panose="02010803020104030203" pitchFamily="2" charset="-79"/>
            </a:endParaRPr>
          </a:p>
          <a:p>
            <a:pPr marL="271549" indent="-271549" algn="ctr" defTabSz="914400" eaLnBrk="1" fontAlgn="auto" hangingPunct="1">
              <a:spcBef>
                <a:spcPct val="20000"/>
              </a:spcBef>
              <a:spcAft>
                <a:spcPts val="0"/>
              </a:spcAft>
              <a:buClr>
                <a:schemeClr val="accent3"/>
              </a:buClr>
              <a:buSzPct val="95000"/>
              <a:buFont typeface="Wingdings 2"/>
              <a:buChar char=""/>
              <a:defRPr/>
            </a:pPr>
            <a:endParaRPr lang="es-CO" sz="2400" b="1">
              <a:latin typeface="Aharoni" panose="02010803020104030203" pitchFamily="2" charset="-79"/>
              <a:cs typeface="Aharoni" panose="02010803020104030203" pitchFamily="2" charset="-79"/>
            </a:endParaRPr>
          </a:p>
          <a:p>
            <a:pPr marL="271549" indent="-271549" algn="ctr" defTabSz="914400" eaLnBrk="1" fontAlgn="auto" hangingPunct="1">
              <a:spcBef>
                <a:spcPct val="20000"/>
              </a:spcBef>
              <a:spcAft>
                <a:spcPts val="0"/>
              </a:spcAft>
              <a:buClr>
                <a:schemeClr val="accent3"/>
              </a:buClr>
              <a:buSzPct val="95000"/>
              <a:buFont typeface="Wingdings 2"/>
              <a:buChar char=""/>
              <a:defRPr/>
            </a:pPr>
            <a:endParaRPr lang="es-CO" sz="3000" b="1">
              <a:solidFill>
                <a:srgbClr val="000000"/>
              </a:solidFill>
            </a:endParaRPr>
          </a:p>
          <a:p>
            <a:pPr marL="271549" indent="-271549" algn="ctr" defTabSz="914400" eaLnBrk="1" fontAlgn="auto" hangingPunct="1">
              <a:spcBef>
                <a:spcPct val="20000"/>
              </a:spcBef>
              <a:spcAft>
                <a:spcPts val="0"/>
              </a:spcAft>
              <a:buClr>
                <a:schemeClr val="accent3"/>
              </a:buClr>
              <a:buSzPct val="95000"/>
              <a:buFont typeface="Wingdings 2"/>
              <a:buChar char=""/>
              <a:defRPr/>
            </a:pPr>
            <a:endParaRPr lang="es-CO" sz="3000" b="1">
              <a:solidFill>
                <a:srgbClr val="000000"/>
              </a:solidFill>
            </a:endParaRPr>
          </a:p>
          <a:p>
            <a:pPr marL="271549" indent="-271549" algn="ctr" defTabSz="914400" eaLnBrk="1" fontAlgn="auto" hangingPunct="1">
              <a:spcBef>
                <a:spcPct val="20000"/>
              </a:spcBef>
              <a:spcAft>
                <a:spcPts val="0"/>
              </a:spcAft>
              <a:buClr>
                <a:schemeClr val="accent3"/>
              </a:buClr>
              <a:buSzPct val="95000"/>
              <a:buFont typeface="Wingdings 2"/>
              <a:buChar char=""/>
              <a:defRPr/>
            </a:pPr>
            <a:endParaRPr lang="es-ES" sz="2200" i="1" u="sng" dirty="0">
              <a:solidFill>
                <a:srgbClr val="000000"/>
              </a:solidFill>
            </a:endParaRPr>
          </a:p>
        </p:txBody>
      </p:sp>
      <p:sp>
        <p:nvSpPr>
          <p:cNvPr id="9" name="8 Rectángulo"/>
          <p:cNvSpPr/>
          <p:nvPr/>
        </p:nvSpPr>
        <p:spPr>
          <a:xfrm>
            <a:off x="1759645" y="2340149"/>
            <a:ext cx="8496944" cy="3794764"/>
          </a:xfrm>
          <a:prstGeom prst="rect">
            <a:avLst/>
          </a:prstGeom>
          <a:solidFill>
            <a:srgbClr val="FFFF00"/>
          </a:solidFill>
        </p:spPr>
        <p:txBody>
          <a:bodyPr wrap="none">
            <a:prstTxWarp prst="textStop">
              <a:avLst/>
            </a:prstTxWarp>
            <a:spAutoFit/>
            <a:scene3d>
              <a:camera prst="perspectiveBelow"/>
              <a:lightRig rig="soft" dir="tl">
                <a:rot lat="0" lon="0" rev="0"/>
              </a:lightRig>
            </a:scene3d>
            <a:sp3d extrusionH="57150" contourW="25400" prstMaterial="matte">
              <a:bevelT w="25400" h="55880" prst="slope"/>
              <a:contourClr>
                <a:schemeClr val="accent2">
                  <a:tint val="20000"/>
                </a:schemeClr>
              </a:contourClr>
            </a:sp3d>
          </a:bodyPr>
          <a:lstStyle/>
          <a:p>
            <a:pPr algn="ctr" defTabSz="905165" eaLnBrk="1" fontAlgn="auto" hangingPunct="1">
              <a:spcBef>
                <a:spcPts val="0"/>
              </a:spcBef>
              <a:spcAft>
                <a:spcPts val="0"/>
              </a:spcAft>
              <a:defRPr/>
            </a:pPr>
            <a:r>
              <a:rPr lang="es-ES" sz="5400" b="1" spc="50" dirty="0">
                <a:ln w="11430"/>
                <a:solidFill>
                  <a:schemeClr val="accent4">
                    <a:lumMod val="50000"/>
                  </a:schemeClr>
                </a:solidFill>
                <a:effectLst>
                  <a:glow rad="228600">
                    <a:schemeClr val="accent6">
                      <a:satMod val="175000"/>
                      <a:alpha val="40000"/>
                    </a:schemeClr>
                  </a:glow>
                  <a:outerShdw blurRad="76200" dist="50800" dir="5400000" algn="tl" rotWithShape="0">
                    <a:srgbClr val="000000">
                      <a:alpha val="65000"/>
                    </a:srgbClr>
                  </a:outerShdw>
                </a:effectLst>
                <a:latin typeface="+mn-lt"/>
                <a:cs typeface="+mn-cs"/>
              </a:rPr>
              <a:t>Muchas</a:t>
            </a:r>
            <a:r>
              <a:rPr lang="es-ES" sz="5400" b="1" spc="50" dirty="0">
                <a:ln w="11430"/>
                <a:gradFill>
                  <a:gsLst>
                    <a:gs pos="25000">
                      <a:schemeClr val="accent2">
                        <a:satMod val="155000"/>
                      </a:schemeClr>
                    </a:gs>
                    <a:gs pos="100000">
                      <a:schemeClr val="accent2">
                        <a:shade val="45000"/>
                        <a:satMod val="165000"/>
                      </a:schemeClr>
                    </a:gs>
                  </a:gsLst>
                  <a:lin ang="5400000"/>
                </a:gradFill>
                <a:effectLst>
                  <a:glow rad="228600">
                    <a:schemeClr val="accent6">
                      <a:satMod val="175000"/>
                      <a:alpha val="40000"/>
                    </a:schemeClr>
                  </a:glow>
                  <a:outerShdw blurRad="76200" dist="50800" dir="5400000" algn="tl" rotWithShape="0">
                    <a:srgbClr val="000000">
                      <a:alpha val="65000"/>
                    </a:srgbClr>
                  </a:outerShdw>
                </a:effectLst>
                <a:latin typeface="+mn-lt"/>
                <a:cs typeface="+mn-cs"/>
              </a:rPr>
              <a:t> </a:t>
            </a:r>
            <a:r>
              <a:rPr lang="es-ES" sz="5400" b="1" spc="50" dirty="0">
                <a:ln w="11430"/>
                <a:solidFill>
                  <a:schemeClr val="accent4">
                    <a:lumMod val="50000"/>
                  </a:schemeClr>
                </a:solidFill>
                <a:effectLst>
                  <a:glow rad="228600">
                    <a:schemeClr val="accent6">
                      <a:satMod val="175000"/>
                      <a:alpha val="40000"/>
                    </a:schemeClr>
                  </a:glow>
                  <a:outerShdw blurRad="76200" dist="50800" dir="5400000" algn="tl" rotWithShape="0">
                    <a:srgbClr val="000000">
                      <a:alpha val="65000"/>
                    </a:srgbClr>
                  </a:outerShdw>
                </a:effectLst>
                <a:latin typeface="+mn-lt"/>
                <a:cs typeface="+mn-cs"/>
              </a:rPr>
              <a:t>gracias</a:t>
            </a:r>
          </a:p>
        </p:txBody>
      </p:sp>
      <p:pic>
        <p:nvPicPr>
          <p:cNvPr id="10" name="9 Imagen"/>
          <p:cNvPicPr/>
          <p:nvPr/>
        </p:nvPicPr>
        <p:blipFill>
          <a:blip r:embed="rId2"/>
          <a:srcRect/>
          <a:stretch>
            <a:fillRect/>
          </a:stretch>
        </p:blipFill>
        <p:spPr bwMode="auto">
          <a:xfrm>
            <a:off x="10665558" y="5525155"/>
            <a:ext cx="1000101" cy="1205691"/>
          </a:xfrm>
          <a:prstGeom prst="rect">
            <a:avLst/>
          </a:prstGeom>
          <a:ln>
            <a:noFill/>
          </a:ln>
          <a:effectLst>
            <a:softEdge rad="112500"/>
          </a:effectLst>
        </p:spPr>
      </p:pic>
      <p:pic>
        <p:nvPicPr>
          <p:cNvPr id="11" name="5 Imagen"/>
          <p:cNvPicPr>
            <a:picLocks noChangeAspect="1" noChangeArrowheads="1"/>
          </p:cNvPicPr>
          <p:nvPr/>
        </p:nvPicPr>
        <p:blipFill>
          <a:blip r:embed="rId3"/>
          <a:srcRect/>
          <a:stretch>
            <a:fillRect/>
          </a:stretch>
        </p:blipFill>
        <p:spPr bwMode="auto">
          <a:xfrm>
            <a:off x="929258" y="188365"/>
            <a:ext cx="1071538" cy="991377"/>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31653" y="0"/>
            <a:ext cx="8227648" cy="73650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733819840"/>
              </p:ext>
            </p:extLst>
          </p:nvPr>
        </p:nvGraphicFramePr>
        <p:xfrm>
          <a:off x="247477" y="705628"/>
          <a:ext cx="11665296" cy="5897360"/>
        </p:xfrm>
        <a:graphic>
          <a:graphicData uri="http://schemas.openxmlformats.org/drawingml/2006/table">
            <a:tbl>
              <a:tblPr firstRow="1" bandRow="1">
                <a:tableStyleId>{16D9F66E-5EB9-4882-86FB-DCBF35E3C3E4}</a:tableStyleId>
              </a:tblPr>
              <a:tblGrid>
                <a:gridCol w="1288087"/>
                <a:gridCol w="4088278"/>
                <a:gridCol w="3003375"/>
                <a:gridCol w="3285556"/>
              </a:tblGrid>
              <a:tr h="306247">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5576747">
                <a:tc>
                  <a:txBody>
                    <a:bodyPr/>
                    <a:lstStyle/>
                    <a:p>
                      <a:pPr algn="just"/>
                      <a:r>
                        <a:rPr lang="es-CO" sz="1500" dirty="0" smtClean="0">
                          <a:solidFill>
                            <a:schemeClr val="bg1"/>
                          </a:solidFill>
                          <a:latin typeface="Verdana" pitchFamily="34" charset="0"/>
                          <a:ea typeface="Verdana" pitchFamily="34" charset="0"/>
                          <a:cs typeface="Verdana" pitchFamily="34" charset="0"/>
                        </a:rPr>
                        <a:t>Económico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baseline="0" dirty="0" smtClean="0">
                          <a:solidFill>
                            <a:schemeClr val="bg1"/>
                          </a:solidFill>
                          <a:latin typeface="Verdana" pitchFamily="34" charset="0"/>
                          <a:ea typeface="Verdana" pitchFamily="34" charset="0"/>
                          <a:cs typeface="Verdana" pitchFamily="34" charset="0"/>
                        </a:rPr>
                        <a:t>Sesión Extraordinaria de Carácter Urgente: Mesa de Trabajo </a:t>
                      </a:r>
                      <a:r>
                        <a:rPr lang="es-CO" sz="1500" baseline="0" dirty="0" err="1" smtClean="0">
                          <a:solidFill>
                            <a:schemeClr val="bg1"/>
                          </a:solidFill>
                          <a:latin typeface="Verdana" pitchFamily="34" charset="0"/>
                          <a:ea typeface="Verdana" pitchFamily="34" charset="0"/>
                          <a:cs typeface="Verdana" pitchFamily="34" charset="0"/>
                        </a:rPr>
                        <a:t>Asopan</a:t>
                      </a:r>
                      <a:r>
                        <a:rPr lang="es-CO" sz="1500" baseline="0" dirty="0" smtClean="0">
                          <a:solidFill>
                            <a:schemeClr val="bg1"/>
                          </a:solidFill>
                          <a:latin typeface="Verdana" pitchFamily="34" charset="0"/>
                          <a:ea typeface="Verdana" pitchFamily="34" charset="0"/>
                          <a:cs typeface="Verdana" pitchFamily="34" charset="0"/>
                        </a:rPr>
                        <a:t> – Centro Empresarial Comuna 3 en Arco Iris.</a:t>
                      </a:r>
                    </a:p>
                    <a:p>
                      <a:pPr algn="just"/>
                      <a:r>
                        <a:rPr lang="es-CO" sz="1500" baseline="0" dirty="0" smtClean="0">
                          <a:solidFill>
                            <a:schemeClr val="bg1"/>
                          </a:solidFill>
                          <a:latin typeface="Verdana" pitchFamily="34" charset="0"/>
                          <a:ea typeface="Verdana" pitchFamily="34" charset="0"/>
                          <a:cs typeface="Verdana" pitchFamily="34" charset="0"/>
                        </a:rPr>
                        <a:t>Se realiza esta Mesa de Trabajo el 29 de noviembre de 2019 en el CDC Comuna 3 con participación de Ediles, JAC, líderes comunitarios Comuna 3; donde se conforma una Mesa de Verificación la cual adelantará gestiones a favor de este importante proyecto productivo de la Comuna 3.  Sobre todo acciones tendientes a lograr la consecución de comodato para ampliación del Centro Empresarial Comuna 3 ubicado en el barrio Arco Iris.</a:t>
                      </a:r>
                    </a:p>
                    <a:p>
                      <a:pPr algn="just"/>
                      <a:r>
                        <a:rPr lang="es-CO" sz="1500" baseline="0" dirty="0" smtClean="0">
                          <a:solidFill>
                            <a:schemeClr val="bg1"/>
                          </a:solidFill>
                          <a:latin typeface="Verdana" pitchFamily="34" charset="0"/>
                          <a:ea typeface="Verdana" pitchFamily="34" charset="0"/>
                          <a:cs typeface="Verdana" pitchFamily="34" charset="0"/>
                        </a:rPr>
                        <a:t>Esta Mesa de Verificación queda conformada por 2 Ediles de la JAL Comuna 3, 2 representantes de Asocomunal Comuna 3, 2 Presidentes JAC Comuna 3 y el Comité Empresarial de la Comuna 3; coordinados por el dignatario Olimpo Cárdenas, quienes seguirán reuniéndose para lo pertinente.</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Esta Mes</a:t>
                      </a:r>
                      <a:r>
                        <a:rPr lang="es-CO" sz="1500" baseline="0" dirty="0" smtClean="0">
                          <a:solidFill>
                            <a:schemeClr val="bg1"/>
                          </a:solidFill>
                          <a:latin typeface="Verdana" pitchFamily="34" charset="0"/>
                          <a:ea typeface="Verdana" pitchFamily="34" charset="0"/>
                          <a:cs typeface="Verdana" pitchFamily="34" charset="0"/>
                        </a:rPr>
                        <a:t>a de Verificación queda comprometida en gestionar para lograr su objetivo de sacar adelante el proyecto productivo </a:t>
                      </a:r>
                      <a:r>
                        <a:rPr lang="es-CO" sz="1500" baseline="0" dirty="0" err="1" smtClean="0">
                          <a:solidFill>
                            <a:schemeClr val="bg1"/>
                          </a:solidFill>
                          <a:latin typeface="Verdana" pitchFamily="34" charset="0"/>
                          <a:ea typeface="Verdana" pitchFamily="34" charset="0"/>
                          <a:cs typeface="Verdana" pitchFamily="34" charset="0"/>
                        </a:rPr>
                        <a:t>Asopan</a:t>
                      </a:r>
                      <a:r>
                        <a:rPr lang="es-CO" sz="1500" baseline="0" dirty="0" smtClean="0">
                          <a:solidFill>
                            <a:schemeClr val="bg1"/>
                          </a:solidFill>
                          <a:latin typeface="Verdana" pitchFamily="34" charset="0"/>
                          <a:ea typeface="Verdana" pitchFamily="34" charset="0"/>
                          <a:cs typeface="Verdana" pitchFamily="34" charset="0"/>
                        </a:rPr>
                        <a:t> y sobre todo lo concerniente a la ampliación del Centro Empresarial ubicado en el Arco Iris.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4189933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ln>
            <a:miter lim="800000"/>
            <a:headEnd/>
            <a:tailEnd/>
          </a:ln>
          <a:extLst/>
        </p:spPr>
        <p:txBody>
          <a:bodyPr>
            <a:normAutofit fontScale="90000"/>
          </a:bodyPr>
          <a:lstStyle/>
          <a:p>
            <a:pPr algn="ctr" eaLnBrk="1" fontAlgn="auto" hangingPunct="1">
              <a:spcAft>
                <a:spcPts val="0"/>
              </a:spcAft>
              <a:defRPr/>
            </a:pP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r>
              <a:rPr lang="es-CO" dirty="0" smtClean="0">
                <a:latin typeface="Verdana" pitchFamily="34" charset="0"/>
                <a:ea typeface="Verdana" pitchFamily="34" charset="0"/>
                <a:cs typeface="Verdana" pitchFamily="34" charset="0"/>
              </a:rPr>
              <a:t/>
            </a:r>
            <a:br>
              <a:rPr lang="es-CO" dirty="0" smtClean="0">
                <a:latin typeface="Verdana" pitchFamily="34" charset="0"/>
                <a:ea typeface="Verdana" pitchFamily="34" charset="0"/>
                <a:cs typeface="Verdana" pitchFamily="34" charset="0"/>
              </a:rPr>
            </a:br>
            <a:endParaRPr lang="es-CO" dirty="0"/>
          </a:p>
        </p:txBody>
      </p:sp>
      <p:sp>
        <p:nvSpPr>
          <p:cNvPr id="5" name="4 Subtítulo"/>
          <p:cNvSpPr>
            <a:spLocks noGrp="1"/>
          </p:cNvSpPr>
          <p:nvPr>
            <p:ph type="subTitle" idx="1"/>
          </p:nvPr>
        </p:nvSpPr>
        <p:spPr>
          <a:xfrm>
            <a:off x="988429" y="919940"/>
            <a:ext cx="10183393" cy="5629232"/>
          </a:xfrm>
          <a:gradFill flip="none" rotWithShape="1">
            <a:gsLst>
              <a:gs pos="0">
                <a:srgbClr val="00B050"/>
              </a:gs>
              <a:gs pos="0">
                <a:srgbClr val="DDEBCF"/>
              </a:gs>
              <a:gs pos="0">
                <a:srgbClr val="DDEBCF"/>
              </a:gs>
              <a:gs pos="0">
                <a:srgbClr val="DDEBCF"/>
              </a:gs>
              <a:gs pos="0">
                <a:srgbClr val="DDEBCF"/>
              </a:gs>
              <a:gs pos="0">
                <a:srgbClr val="DDEBCF"/>
              </a:gs>
              <a:gs pos="0">
                <a:srgbClr val="DDEBCF"/>
              </a:gs>
              <a:gs pos="0">
                <a:srgbClr val="DDEBCF"/>
              </a:gs>
              <a:gs pos="87000">
                <a:srgbClr val="9CB86E"/>
              </a:gs>
              <a:gs pos="100000">
                <a:srgbClr val="156B13"/>
              </a:gs>
            </a:gsLst>
            <a:path path="shape">
              <a:fillToRect l="50000" t="50000" r="50000" b="50000"/>
            </a:path>
            <a:tileRect/>
          </a:gradFill>
          <a:ln w="12700">
            <a:solidFill>
              <a:srgbClr val="FFFF00"/>
            </a:solidFill>
            <a:miter lim="800000"/>
            <a:headEnd/>
            <a:tailEnd/>
          </a:ln>
          <a:effectLst>
            <a:glow rad="101600">
              <a:schemeClr val="accent6">
                <a:satMod val="175000"/>
                <a:alpha val="40000"/>
              </a:schemeClr>
            </a:glow>
            <a:innerShdw blurRad="63500" dist="50800" dir="13500000">
              <a:prstClr val="black">
                <a:alpha val="51000"/>
              </a:prstClr>
            </a:innerShdw>
          </a:effectLst>
        </p:spPr>
        <p:txBody>
          <a:bodyPr>
            <a:normAutofit/>
          </a:bodyPr>
          <a:lstStyle/>
          <a:p>
            <a:pPr marR="0" algn="ctr" eaLnBrk="1" hangingPunct="1">
              <a:defRPr/>
            </a:pPr>
            <a:endParaRPr lang="es-CO" sz="2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endParaRPr lang="es-CO" sz="17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just" eaLnBrk="1" hangingPunct="1">
              <a:defRPr/>
            </a:pPr>
            <a:r>
              <a:rPr lang="es-CO" sz="2000" b="1" dirty="0" smtClean="0">
                <a:ln w="9525">
                  <a:solidFill>
                    <a:schemeClr val="bg1"/>
                  </a:solidFill>
                  <a:prstDash val="solid"/>
                </a:ln>
                <a:effectLst>
                  <a:outerShdw blurRad="12700" dist="38100" dir="2700000" algn="tl" rotWithShape="0">
                    <a:schemeClr val="bg1">
                      <a:lumMod val="50000"/>
                    </a:schemeClr>
                  </a:outerShdw>
                </a:effectLst>
                <a:latin typeface="Verdana" pitchFamily="34" charset="0"/>
                <a:ea typeface="Verdana" pitchFamily="34" charset="0"/>
                <a:cs typeface="Verdana" pitchFamily="34" charset="0"/>
              </a:rPr>
              <a:t>                </a:t>
            </a:r>
            <a:endParaRPr lang="es-CO" sz="3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Verdana" pitchFamily="34" charset="0"/>
              <a:ea typeface="Verdana" pitchFamily="34" charset="0"/>
              <a:cs typeface="Verdana" pitchFamily="34" charset="0"/>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marR="0" algn="ctr" eaLnBrk="1" hangingPunct="1">
              <a:defRPr/>
            </a:pPr>
            <a:endParaRPr lang="es-CO"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pic>
        <p:nvPicPr>
          <p:cNvPr id="5126" name="5 Imagen"/>
          <p:cNvPicPr>
            <a:picLocks noChangeAspect="1" noChangeArrowheads="1"/>
          </p:cNvPicPr>
          <p:nvPr/>
        </p:nvPicPr>
        <p:blipFill>
          <a:blip r:embed="rId2"/>
          <a:srcRect/>
          <a:stretch>
            <a:fillRect/>
          </a:stretch>
        </p:blipFill>
        <p:spPr bwMode="auto">
          <a:xfrm>
            <a:off x="1579563" y="0"/>
            <a:ext cx="1000132" cy="919940"/>
          </a:xfrm>
          <a:prstGeom prst="rect">
            <a:avLst/>
          </a:prstGeom>
          <a:ln>
            <a:noFill/>
          </a:ln>
          <a:effectLst>
            <a:softEdge rad="112500"/>
          </a:effectLst>
        </p:spPr>
      </p:pic>
      <p:pic>
        <p:nvPicPr>
          <p:cNvPr id="6" name="5 Imagen"/>
          <p:cNvPicPr/>
          <p:nvPr/>
        </p:nvPicPr>
        <p:blipFill>
          <a:blip r:embed="rId3"/>
          <a:srcRect/>
          <a:stretch>
            <a:fillRect/>
          </a:stretch>
        </p:blipFill>
        <p:spPr bwMode="auto">
          <a:xfrm>
            <a:off x="9652026" y="1"/>
            <a:ext cx="928663" cy="777063"/>
          </a:xfrm>
          <a:prstGeom prst="rect">
            <a:avLst/>
          </a:prstGeom>
          <a:ln>
            <a:noFill/>
          </a:ln>
          <a:effectLst>
            <a:softEdge rad="112500"/>
          </a:effectLst>
        </p:spPr>
      </p:pic>
      <p:sp>
        <p:nvSpPr>
          <p:cNvPr id="8" name="Rectángulo 7"/>
          <p:cNvSpPr/>
          <p:nvPr/>
        </p:nvSpPr>
        <p:spPr>
          <a:xfrm>
            <a:off x="2127606" y="2958604"/>
            <a:ext cx="7905049" cy="923330"/>
          </a:xfrm>
          <a:prstGeom prst="rect">
            <a:avLst/>
          </a:prstGeom>
          <a:noFill/>
        </p:spPr>
        <p:txBody>
          <a:bodyPr wrap="none" lIns="91440" tIns="45720" rIns="91440" bIns="45720">
            <a:spAutoFit/>
          </a:bodyPr>
          <a:lstStyle/>
          <a:p>
            <a:pPr algn="ctr"/>
            <a:r>
              <a:rPr lang="es-E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SERVICIOS  PÚBLICOS</a:t>
            </a:r>
            <a:endPar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9" name="Rectángulo 8"/>
          <p:cNvSpPr/>
          <p:nvPr/>
        </p:nvSpPr>
        <p:spPr>
          <a:xfrm>
            <a:off x="2127600" y="2958604"/>
            <a:ext cx="7905049"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SERVICIOS  PÚBLICOS</a:t>
            </a:r>
            <a:endParaRPr lang="es-CO"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Rectángulo 9"/>
          <p:cNvSpPr/>
          <p:nvPr/>
        </p:nvSpPr>
        <p:spPr>
          <a:xfrm>
            <a:off x="2127600" y="2958604"/>
            <a:ext cx="7905049" cy="923330"/>
          </a:xfrm>
          <a:prstGeom prst="rect">
            <a:avLst/>
          </a:prstGeom>
          <a:noFill/>
        </p:spPr>
        <p:txBody>
          <a:bodyPr wrap="none" lIns="91440" tIns="45720" rIns="91440" bIns="45720">
            <a:spAutoFit/>
          </a:bodyPr>
          <a:lstStyle/>
          <a:p>
            <a:pPr algn="ctr"/>
            <a:r>
              <a:rPr lang="es-E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SERVICIOS  PÚBLICOS</a:t>
            </a:r>
            <a:endParaRPr lang="es-CO"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1" name="Rectángulo 10"/>
          <p:cNvSpPr/>
          <p:nvPr/>
        </p:nvSpPr>
        <p:spPr>
          <a:xfrm>
            <a:off x="2127600" y="2958604"/>
            <a:ext cx="7905049" cy="923330"/>
          </a:xfrm>
          <a:prstGeom prst="rect">
            <a:avLst/>
          </a:prstGeom>
          <a:noFill/>
        </p:spPr>
        <p:txBody>
          <a:bodyPr wrap="none" lIns="91440" tIns="45720" rIns="91440" bIns="45720">
            <a:spAutoFit/>
          </a:bodyPr>
          <a:lstStyle/>
          <a:p>
            <a:pPr algn="ctr"/>
            <a:r>
              <a:rPr lang="es-ES" sz="5400" b="1" cap="none" spc="0" dirty="0" smtClean="0">
                <a:ln w="12700">
                  <a:solidFill>
                    <a:schemeClr val="accent5"/>
                  </a:solidFill>
                  <a:prstDash val="solid"/>
                </a:ln>
                <a:pattFill prst="ltDnDiag">
                  <a:fgClr>
                    <a:schemeClr val="accent5">
                      <a:lumMod val="60000"/>
                      <a:lumOff val="40000"/>
                    </a:schemeClr>
                  </a:fgClr>
                  <a:bgClr>
                    <a:schemeClr val="bg1"/>
                  </a:bgClr>
                </a:pattFill>
                <a:effectLst/>
              </a:rPr>
              <a:t>SERVICIOS  PÚBLICOS</a:t>
            </a:r>
            <a:endParaRPr lang="es-CO"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12" name="Rectángulo 11"/>
          <p:cNvSpPr/>
          <p:nvPr/>
        </p:nvSpPr>
        <p:spPr>
          <a:xfrm>
            <a:off x="1856307" y="2958604"/>
            <a:ext cx="8447634" cy="1015663"/>
          </a:xfrm>
          <a:prstGeom prst="rect">
            <a:avLst/>
          </a:prstGeom>
          <a:solidFill>
            <a:schemeClr val="tx2"/>
          </a:solidFill>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s-ES"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SERVICIOS  PÚBLICOS</a:t>
            </a:r>
            <a:endParaRPr lang="es-CO"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588735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1876722829"/>
              </p:ext>
            </p:extLst>
          </p:nvPr>
        </p:nvGraphicFramePr>
        <p:xfrm>
          <a:off x="247477" y="767861"/>
          <a:ext cx="11665296" cy="5991532"/>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663868">
                <a:tc>
                  <a:txBody>
                    <a:bodyPr/>
                    <a:lstStyle/>
                    <a:p>
                      <a:pPr algn="just"/>
                      <a:r>
                        <a:rPr lang="es-CO" sz="1500" dirty="0" smtClean="0">
                          <a:solidFill>
                            <a:schemeClr val="bg1"/>
                          </a:solidFill>
                          <a:latin typeface="Verdana" pitchFamily="34" charset="0"/>
                          <a:ea typeface="Verdana" pitchFamily="34" charset="0"/>
                          <a:cs typeface="Verdana" pitchFamily="34" charset="0"/>
                        </a:rPr>
                        <a:t>Servicios</a:t>
                      </a:r>
                      <a:r>
                        <a:rPr lang="es-CO" sz="1500" baseline="0" dirty="0" smtClean="0">
                          <a:solidFill>
                            <a:schemeClr val="bg1"/>
                          </a:solidFill>
                          <a:latin typeface="Verdana" pitchFamily="34" charset="0"/>
                          <a:ea typeface="Verdana" pitchFamily="34" charset="0"/>
                          <a:cs typeface="Verdana" pitchFamily="34" charset="0"/>
                        </a:rPr>
                        <a:t>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ante la EPA para arreglo de recámaras.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Esmeralda</a:t>
                      </a:r>
                    </a:p>
                    <a:p>
                      <a:pPr algn="just"/>
                      <a:r>
                        <a:rPr lang="es-CO" sz="1500" dirty="0" smtClean="0">
                          <a:solidFill>
                            <a:schemeClr val="bg1"/>
                          </a:solidFill>
                          <a:latin typeface="Verdana" pitchFamily="34" charset="0"/>
                          <a:ea typeface="Verdana" pitchFamily="34" charset="0"/>
                          <a:cs typeface="Verdana" pitchFamily="34" charset="0"/>
                        </a:rPr>
                        <a:t>La </a:t>
                      </a:r>
                      <a:r>
                        <a:rPr lang="es-CO" sz="1500" dirty="0" err="1" smtClean="0">
                          <a:solidFill>
                            <a:schemeClr val="bg1"/>
                          </a:solidFill>
                          <a:latin typeface="Verdana" pitchFamily="34" charset="0"/>
                          <a:ea typeface="Verdana" pitchFamily="34" charset="0"/>
                          <a:cs typeface="Verdana" pitchFamily="34" charset="0"/>
                        </a:rPr>
                        <a:t>Adiela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a:t>
                      </a:r>
                      <a:r>
                        <a:rPr lang="es-CO" sz="1500" baseline="0" dirty="0" smtClean="0">
                          <a:solidFill>
                            <a:schemeClr val="bg1"/>
                          </a:solidFill>
                          <a:latin typeface="Verdana" pitchFamily="34" charset="0"/>
                          <a:ea typeface="Verdana" pitchFamily="34" charset="0"/>
                          <a:cs typeface="Verdana" pitchFamily="34" charset="0"/>
                        </a:rPr>
                        <a:t> logra arreglo de estas recámaras que generaban insalubridad y peligro en el 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1255040">
                <a:tc>
                  <a:txBody>
                    <a:bodyPr/>
                    <a:lstStyle/>
                    <a:p>
                      <a:pPr algn="just"/>
                      <a:r>
                        <a:rPr lang="es-CO" sz="1500" dirty="0" smtClean="0">
                          <a:solidFill>
                            <a:schemeClr val="bg1"/>
                          </a:solidFill>
                          <a:latin typeface="Verdana" pitchFamily="34" charset="0"/>
                          <a:ea typeface="Verdana" pitchFamily="34" charset="0"/>
                          <a:cs typeface="Verdana" pitchFamily="34" charset="0"/>
                        </a:rPr>
                        <a:t>Servicios</a:t>
                      </a:r>
                      <a:r>
                        <a:rPr lang="es-CO" sz="1500" baseline="0" dirty="0" smtClean="0">
                          <a:solidFill>
                            <a:schemeClr val="bg1"/>
                          </a:solidFill>
                          <a:latin typeface="Verdana" pitchFamily="34" charset="0"/>
                          <a:ea typeface="Verdana" pitchFamily="34" charset="0"/>
                          <a:cs typeface="Verdana" pitchFamily="34" charset="0"/>
                        </a:rPr>
                        <a:t>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la EPA de limpieza de alcantarillas, sumideros, canaletas</a:t>
                      </a:r>
                      <a:r>
                        <a:rPr lang="es-CO" sz="1500" baseline="0" dirty="0" smtClean="0">
                          <a:solidFill>
                            <a:schemeClr val="bg1"/>
                          </a:solidFill>
                          <a:latin typeface="Verdana" pitchFamily="34" charset="0"/>
                          <a:ea typeface="Verdana" pitchFamily="34" charset="0"/>
                          <a:cs typeface="Verdana" pitchFamily="34" charset="0"/>
                        </a:rPr>
                        <a:t> etc.</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Belén</a:t>
                      </a:r>
                    </a:p>
                    <a:p>
                      <a:pPr algn="just"/>
                      <a:r>
                        <a:rPr lang="es-CO" sz="1500" dirty="0" smtClean="0">
                          <a:solidFill>
                            <a:schemeClr val="bg1"/>
                          </a:solidFill>
                          <a:latin typeface="Verdana" pitchFamily="34" charset="0"/>
                          <a:ea typeface="Verdana" pitchFamily="34" charset="0"/>
                          <a:cs typeface="Verdana" pitchFamily="34" charset="0"/>
                        </a:rPr>
                        <a:t>Villa Hermosa</a:t>
                      </a:r>
                    </a:p>
                    <a:p>
                      <a:pPr algn="just"/>
                      <a:r>
                        <a:rPr lang="es-CO" sz="1500" dirty="0" smtClean="0">
                          <a:solidFill>
                            <a:schemeClr val="bg1"/>
                          </a:solidFill>
                          <a:latin typeface="Verdana" pitchFamily="34" charset="0"/>
                          <a:ea typeface="Verdana" pitchFamily="34" charset="0"/>
                          <a:cs typeface="Verdana" pitchFamily="34" charset="0"/>
                        </a:rPr>
                        <a:t>Cecilia II</a:t>
                      </a:r>
                      <a:r>
                        <a:rPr lang="es-CO" sz="1500" baseline="0" dirty="0" smtClean="0">
                          <a:solidFill>
                            <a:schemeClr val="bg1"/>
                          </a:solidFill>
                          <a:latin typeface="Verdana" pitchFamily="34" charset="0"/>
                          <a:ea typeface="Verdana" pitchFamily="34" charset="0"/>
                          <a:cs typeface="Verdana" pitchFamily="34" charset="0"/>
                        </a:rPr>
                        <a:t> y III Etapa</a:t>
                      </a:r>
                    </a:p>
                    <a:p>
                      <a:pPr algn="just"/>
                      <a:r>
                        <a:rPr lang="es-CO" sz="1500" baseline="0" dirty="0" smtClean="0">
                          <a:solidFill>
                            <a:schemeClr val="bg1"/>
                          </a:solidFill>
                          <a:latin typeface="Verdana" pitchFamily="34" charset="0"/>
                          <a:ea typeface="Verdana" pitchFamily="34" charset="0"/>
                          <a:cs typeface="Verdana" pitchFamily="34" charset="0"/>
                        </a:rPr>
                        <a:t>Nueva Armenia III Etapa</a:t>
                      </a:r>
                    </a:p>
                    <a:p>
                      <a:pPr algn="just"/>
                      <a:r>
                        <a:rPr lang="es-CO" sz="1500" baseline="0" dirty="0" smtClean="0">
                          <a:solidFill>
                            <a:schemeClr val="bg1"/>
                          </a:solidFill>
                          <a:latin typeface="Verdana" pitchFamily="34" charset="0"/>
                          <a:ea typeface="Verdana" pitchFamily="34" charset="0"/>
                          <a:cs typeface="Verdana" pitchFamily="34" charset="0"/>
                        </a:rPr>
                        <a:t>Las Colinas, entre otros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empresa de manera oportuna realizó las labores ante</a:t>
                      </a:r>
                      <a:r>
                        <a:rPr lang="es-CO" sz="1500" baseline="0" dirty="0" smtClean="0">
                          <a:solidFill>
                            <a:schemeClr val="bg1"/>
                          </a:solidFill>
                          <a:latin typeface="Verdana" pitchFamily="34" charset="0"/>
                          <a:ea typeface="Verdana" pitchFamily="34" charset="0"/>
                          <a:cs typeface="Verdana" pitchFamily="34" charset="0"/>
                        </a:rPr>
                        <a:t> la solicitud de la JAL.</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Servicios</a:t>
                      </a:r>
                      <a:r>
                        <a:rPr lang="es-CO" sz="1500" baseline="0" dirty="0" smtClean="0">
                          <a:solidFill>
                            <a:schemeClr val="bg1"/>
                          </a:solidFill>
                          <a:latin typeface="Verdana" pitchFamily="34" charset="0"/>
                          <a:ea typeface="Verdana" pitchFamily="34" charset="0"/>
                          <a:cs typeface="Verdana" pitchFamily="34" charset="0"/>
                        </a:rPr>
                        <a:t>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ante la EPA de recolección de residuos sólidos, escombros y enseres arrojados en barrios y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Villa</a:t>
                      </a:r>
                      <a:r>
                        <a:rPr lang="es-CO" sz="1500" baseline="0" dirty="0" smtClean="0">
                          <a:solidFill>
                            <a:schemeClr val="bg1"/>
                          </a:solidFill>
                          <a:latin typeface="Verdana" pitchFamily="34" charset="0"/>
                          <a:ea typeface="Verdana" pitchFamily="34" charset="0"/>
                          <a:cs typeface="Verdana" pitchFamily="34" charset="0"/>
                        </a:rPr>
                        <a:t> Hermosa</a:t>
                      </a:r>
                    </a:p>
                    <a:p>
                      <a:pPr algn="just"/>
                      <a:r>
                        <a:rPr lang="es-CO" sz="1500" baseline="0" dirty="0" smtClean="0">
                          <a:solidFill>
                            <a:schemeClr val="bg1"/>
                          </a:solidFill>
                          <a:latin typeface="Verdana" pitchFamily="34" charset="0"/>
                          <a:ea typeface="Verdana" pitchFamily="34" charset="0"/>
                          <a:cs typeface="Verdana" pitchFamily="34" charset="0"/>
                        </a:rPr>
                        <a:t>Ciudad Dorada</a:t>
                      </a:r>
                    </a:p>
                    <a:p>
                      <a:pPr algn="just"/>
                      <a:r>
                        <a:rPr lang="es-CO" sz="1500" baseline="0" dirty="0" smtClean="0">
                          <a:solidFill>
                            <a:schemeClr val="bg1"/>
                          </a:solidFill>
                          <a:latin typeface="Verdana" pitchFamily="34" charset="0"/>
                          <a:ea typeface="Verdana" pitchFamily="34" charset="0"/>
                          <a:cs typeface="Verdana" pitchFamily="34" charset="0"/>
                        </a:rPr>
                        <a:t>Avenida Los Camellos</a:t>
                      </a:r>
                    </a:p>
                    <a:p>
                      <a:pPr algn="just"/>
                      <a:r>
                        <a:rPr lang="es-CO" sz="1500" baseline="0" dirty="0" smtClean="0">
                          <a:solidFill>
                            <a:schemeClr val="bg1"/>
                          </a:solidFill>
                          <a:latin typeface="Verdana" pitchFamily="34" charset="0"/>
                          <a:ea typeface="Verdana" pitchFamily="34" charset="0"/>
                          <a:cs typeface="Verdana" pitchFamily="34" charset="0"/>
                        </a:rPr>
                        <a:t>Cooperativo</a:t>
                      </a:r>
                    </a:p>
                    <a:p>
                      <a:pPr algn="just"/>
                      <a:r>
                        <a:rPr lang="es-CO" sz="1500" baseline="0" dirty="0" smtClean="0">
                          <a:solidFill>
                            <a:schemeClr val="bg1"/>
                          </a:solidFill>
                          <a:latin typeface="Verdana" pitchFamily="34" charset="0"/>
                          <a:ea typeface="Verdana" pitchFamily="34" charset="0"/>
                          <a:cs typeface="Verdana" pitchFamily="34" charset="0"/>
                        </a:rPr>
                        <a:t>La Esmeralda</a:t>
                      </a:r>
                    </a:p>
                    <a:p>
                      <a:pPr algn="just"/>
                      <a:r>
                        <a:rPr lang="es-CO" sz="1500" baseline="0" dirty="0" smtClean="0">
                          <a:solidFill>
                            <a:schemeClr val="bg1"/>
                          </a:solidFill>
                          <a:latin typeface="Verdana" pitchFamily="34" charset="0"/>
                          <a:ea typeface="Verdana" pitchFamily="34" charset="0"/>
                          <a:cs typeface="Verdana" pitchFamily="34" charset="0"/>
                        </a:rPr>
                        <a:t>La Cecilia II Etapa</a:t>
                      </a:r>
                    </a:p>
                    <a:p>
                      <a:pPr algn="just"/>
                      <a:r>
                        <a:rPr lang="es-CO" sz="1500" baseline="0" dirty="0" smtClean="0">
                          <a:solidFill>
                            <a:schemeClr val="bg1"/>
                          </a:solidFill>
                          <a:latin typeface="Verdana" pitchFamily="34" charset="0"/>
                          <a:ea typeface="Verdana" pitchFamily="34" charset="0"/>
                          <a:cs typeface="Verdana" pitchFamily="34" charset="0"/>
                        </a:rPr>
                        <a:t>Nueva Armenia II y III Et.</a:t>
                      </a:r>
                    </a:p>
                    <a:p>
                      <a:pPr algn="just"/>
                      <a:r>
                        <a:rPr lang="es-CO" sz="1500" baseline="0" dirty="0" smtClean="0">
                          <a:solidFill>
                            <a:schemeClr val="bg1"/>
                          </a:solidFill>
                          <a:latin typeface="Verdana" pitchFamily="34" charset="0"/>
                          <a:ea typeface="Verdana" pitchFamily="34" charset="0"/>
                          <a:cs typeface="Verdana" pitchFamily="34" charset="0"/>
                        </a:rPr>
                        <a:t>25 de Mayo, entre otros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empresa de manera oportuna realizó la</a:t>
                      </a:r>
                      <a:r>
                        <a:rPr lang="es-CO" sz="1500" baseline="0" dirty="0" smtClean="0">
                          <a:solidFill>
                            <a:schemeClr val="bg1"/>
                          </a:solidFill>
                          <a:latin typeface="Verdana" pitchFamily="34" charset="0"/>
                          <a:ea typeface="Verdana" pitchFamily="34" charset="0"/>
                          <a:cs typeface="Verdana" pitchFamily="34" charset="0"/>
                        </a:rPr>
                        <a:t> recogida de estos elementos, ante la petición de esta JAL.</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Servicios Públicos </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la EPA de</a:t>
                      </a:r>
                      <a:r>
                        <a:rPr lang="es-CO" sz="1500" baseline="0" dirty="0" smtClean="0">
                          <a:solidFill>
                            <a:schemeClr val="bg1"/>
                          </a:solidFill>
                          <a:latin typeface="Verdana" pitchFamily="34" charset="0"/>
                          <a:ea typeface="Verdana" pitchFamily="34" charset="0"/>
                          <a:cs typeface="Verdana" pitchFamily="34" charset="0"/>
                        </a:rPr>
                        <a:t> poda de zonas verdes en barrios y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Villa Hermosa</a:t>
                      </a:r>
                    </a:p>
                    <a:p>
                      <a:pPr algn="just"/>
                      <a:r>
                        <a:rPr lang="es-CO" sz="1500" dirty="0" err="1" smtClean="0">
                          <a:solidFill>
                            <a:schemeClr val="bg1"/>
                          </a:solidFill>
                          <a:latin typeface="Verdana" pitchFamily="34" charset="0"/>
                          <a:ea typeface="Verdana" pitchFamily="34" charset="0"/>
                          <a:cs typeface="Verdana" pitchFamily="34" charset="0"/>
                        </a:rPr>
                        <a:t>Adiela</a:t>
                      </a:r>
                      <a:endParaRPr lang="es-CO" sz="1500" dirty="0" smtClean="0">
                        <a:solidFill>
                          <a:schemeClr val="bg1"/>
                        </a:solidFill>
                        <a:latin typeface="Verdana" pitchFamily="34" charset="0"/>
                        <a:ea typeface="Verdana" pitchFamily="34" charset="0"/>
                        <a:cs typeface="Verdana" pitchFamily="34" charset="0"/>
                      </a:endParaRPr>
                    </a:p>
                    <a:p>
                      <a:pPr algn="just"/>
                      <a:r>
                        <a:rPr lang="es-CO" sz="1500" dirty="0" smtClean="0">
                          <a:solidFill>
                            <a:schemeClr val="bg1"/>
                          </a:solidFill>
                          <a:latin typeface="Verdana" pitchFamily="34" charset="0"/>
                          <a:ea typeface="Verdana" pitchFamily="34" charset="0"/>
                          <a:cs typeface="Verdana" pitchFamily="34" charset="0"/>
                        </a:rPr>
                        <a:t>13 de Junio</a:t>
                      </a:r>
                    </a:p>
                    <a:p>
                      <a:pPr algn="just"/>
                      <a:r>
                        <a:rPr lang="es-CO" sz="1500" dirty="0" smtClean="0">
                          <a:solidFill>
                            <a:schemeClr val="bg1"/>
                          </a:solidFill>
                          <a:latin typeface="Verdana" pitchFamily="34" charset="0"/>
                          <a:ea typeface="Verdana" pitchFamily="34" charset="0"/>
                          <a:cs typeface="Verdana" pitchFamily="34" charset="0"/>
                        </a:rPr>
                        <a:t>Avenida Los Camellos</a:t>
                      </a:r>
                    </a:p>
                    <a:p>
                      <a:pPr algn="just"/>
                      <a:r>
                        <a:rPr lang="es-CO" sz="1500" dirty="0" smtClean="0">
                          <a:solidFill>
                            <a:schemeClr val="bg1"/>
                          </a:solidFill>
                          <a:latin typeface="Verdana" pitchFamily="34" charset="0"/>
                          <a:ea typeface="Verdana" pitchFamily="34" charset="0"/>
                          <a:cs typeface="Verdana" pitchFamily="34" charset="0"/>
                        </a:rPr>
                        <a:t>Zona</a:t>
                      </a:r>
                      <a:r>
                        <a:rPr lang="es-CO" sz="1500" baseline="0" dirty="0" smtClean="0">
                          <a:solidFill>
                            <a:schemeClr val="bg1"/>
                          </a:solidFill>
                          <a:latin typeface="Verdana" pitchFamily="34" charset="0"/>
                          <a:ea typeface="Verdana" pitchFamily="34" charset="0"/>
                          <a:cs typeface="Verdana" pitchFamily="34" charset="0"/>
                        </a:rPr>
                        <a:t> Colegio La </a:t>
                      </a:r>
                      <a:r>
                        <a:rPr lang="es-CO" sz="1500" baseline="0" dirty="0" err="1" smtClean="0">
                          <a:solidFill>
                            <a:schemeClr val="bg1"/>
                          </a:solidFill>
                          <a:latin typeface="Verdana" pitchFamily="34" charset="0"/>
                          <a:ea typeface="Verdana" pitchFamily="34" charset="0"/>
                          <a:cs typeface="Verdana" pitchFamily="34" charset="0"/>
                        </a:rPr>
                        <a:t>Adiela</a:t>
                      </a:r>
                      <a:endParaRPr lang="es-CO" sz="1500" baseline="0" dirty="0" smtClean="0">
                        <a:solidFill>
                          <a:schemeClr val="bg1"/>
                        </a:solidFill>
                        <a:latin typeface="Verdana" pitchFamily="34" charset="0"/>
                        <a:ea typeface="Verdana" pitchFamily="34" charset="0"/>
                        <a:cs typeface="Verdana" pitchFamily="34" charset="0"/>
                      </a:endParaRPr>
                    </a:p>
                    <a:p>
                      <a:pPr algn="just"/>
                      <a:r>
                        <a:rPr lang="es-CO" sz="1500" baseline="0" dirty="0" smtClean="0">
                          <a:solidFill>
                            <a:schemeClr val="bg1"/>
                          </a:solidFill>
                          <a:latin typeface="Verdana" pitchFamily="34" charset="0"/>
                          <a:ea typeface="Verdana" pitchFamily="34" charset="0"/>
                          <a:cs typeface="Verdana" pitchFamily="34" charset="0"/>
                        </a:rPr>
                        <a:t>CDC Comuna 3, entre otros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empresa</a:t>
                      </a:r>
                      <a:r>
                        <a:rPr lang="es-CO" sz="1500" baseline="0" dirty="0" smtClean="0">
                          <a:solidFill>
                            <a:schemeClr val="bg1"/>
                          </a:solidFill>
                          <a:latin typeface="Verdana" pitchFamily="34" charset="0"/>
                          <a:ea typeface="Verdana" pitchFamily="34" charset="0"/>
                          <a:cs typeface="Verdana" pitchFamily="34" charset="0"/>
                        </a:rPr>
                        <a:t> lo más pronto que puede realiza la labor en las zonas solicitadas.  En el CDC Comuna 3, realizan poda cada 45 días hábiles.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ctrTitle"/>
          </p:nvPr>
        </p:nvSpPr>
        <p:spPr>
          <a:xfrm>
            <a:off x="1865283" y="205560"/>
            <a:ext cx="8227648" cy="705625"/>
          </a:xfrm>
          <a:ln>
            <a:miter lim="800000"/>
            <a:headEnd/>
            <a:tailEnd/>
          </a:ln>
          <a:extLst/>
        </p:spPr>
        <p:txBody>
          <a:bodyPr>
            <a:normAutofit fontScale="90000"/>
          </a:bodyPr>
          <a:lstStyle/>
          <a:p>
            <a:pPr algn="ctr" eaLnBrk="1" fontAlgn="auto" hangingPunct="1">
              <a:spcAft>
                <a:spcPts val="0"/>
              </a:spcAft>
              <a:defRPr/>
            </a:pP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2000" u="sng" dirty="0">
                <a:solidFill>
                  <a:schemeClr val="bg1"/>
                </a:solidFill>
                <a:latin typeface="Verdana" pitchFamily="34" charset="0"/>
                <a:ea typeface="Verdana" pitchFamily="34" charset="0"/>
                <a:cs typeface="Verdana" pitchFamily="34" charset="0"/>
              </a:rPr>
              <a:t/>
            </a:r>
            <a:br>
              <a:rPr lang="es-CO" sz="2000" u="sng" dirty="0">
                <a:solidFill>
                  <a:schemeClr val="bg1"/>
                </a:solidFill>
                <a:latin typeface="Verdana" pitchFamily="34" charset="0"/>
                <a:ea typeface="Verdana" pitchFamily="34" charset="0"/>
                <a:cs typeface="Verdana" pitchFamily="34" charset="0"/>
              </a:rPr>
            </a:br>
            <a:r>
              <a:rPr lang="es-CO" sz="1700" u="sng" dirty="0">
                <a:solidFill>
                  <a:schemeClr val="bg1"/>
                </a:solidFill>
                <a:latin typeface="Verdana" pitchFamily="34" charset="0"/>
                <a:ea typeface="Verdana" pitchFamily="34" charset="0"/>
                <a:cs typeface="Verdana" pitchFamily="34" charset="0"/>
              </a:rPr>
              <a:t/>
            </a:r>
            <a:br>
              <a:rPr lang="es-CO" sz="1700" u="sng" dirty="0">
                <a:solidFill>
                  <a:schemeClr val="bg1"/>
                </a:solidFill>
                <a:latin typeface="Verdana" pitchFamily="34" charset="0"/>
                <a:ea typeface="Verdana" pitchFamily="34" charset="0"/>
                <a:cs typeface="Verdana" pitchFamily="34" charset="0"/>
              </a:rPr>
            </a:br>
            <a:r>
              <a:rPr lang="es-CO" sz="1700" i="1" u="sng" dirty="0">
                <a:solidFill>
                  <a:srgbClr val="FFFF00"/>
                </a:solidFill>
                <a:effectLst/>
                <a:latin typeface="Arial Black" pitchFamily="34" charset="0"/>
                <a:ea typeface="Verdana" pitchFamily="34" charset="0"/>
                <a:cs typeface="Verdana" pitchFamily="34" charset="0"/>
              </a:rPr>
              <a:t> </a:t>
            </a:r>
            <a:r>
              <a:rPr lang="es-CO" sz="2000" i="1" u="sng" dirty="0">
                <a:solidFill>
                  <a:srgbClr val="FFFF00"/>
                </a:solidFill>
                <a:effectLst/>
                <a:latin typeface="Arial Black" pitchFamily="34" charset="0"/>
                <a:ea typeface="Verdana" pitchFamily="34" charset="0"/>
                <a:cs typeface="Verdana" pitchFamily="34" charset="0"/>
              </a:rPr>
              <a:t>INFORME DE GESTIÓN </a:t>
            </a:r>
            <a:r>
              <a:rPr lang="es-CO" sz="2000" i="1" u="sng" dirty="0" smtClean="0">
                <a:solidFill>
                  <a:srgbClr val="FFFF00"/>
                </a:solidFill>
                <a:effectLst/>
                <a:latin typeface="Arial Black" pitchFamily="34" charset="0"/>
                <a:ea typeface="Verdana" pitchFamily="34" charset="0"/>
                <a:cs typeface="Verdana" pitchFamily="34" charset="0"/>
              </a:rPr>
              <a:t> FINAL </a:t>
            </a:r>
            <a:br>
              <a:rPr lang="es-CO" sz="2000" i="1" u="sng" dirty="0" smtClean="0">
                <a:solidFill>
                  <a:srgbClr val="FFFF00"/>
                </a:solidFill>
                <a:effectLst/>
                <a:latin typeface="Arial Black" pitchFamily="34" charset="0"/>
                <a:ea typeface="Verdana" pitchFamily="34" charset="0"/>
                <a:cs typeface="Verdana" pitchFamily="34" charset="0"/>
              </a:rPr>
            </a:br>
            <a:r>
              <a:rPr lang="es-CO" sz="2000" i="1" u="sng" dirty="0" smtClean="0">
                <a:solidFill>
                  <a:srgbClr val="FFFF00"/>
                </a:solidFill>
                <a:effectLst/>
                <a:latin typeface="Arial Black" pitchFamily="34" charset="0"/>
                <a:ea typeface="Verdana" pitchFamily="34" charset="0"/>
                <a:cs typeface="Verdana" pitchFamily="34" charset="0"/>
              </a:rPr>
              <a:t>JAL </a:t>
            </a:r>
            <a:r>
              <a:rPr lang="es-CO" sz="2000" i="1" u="sng" dirty="0">
                <a:solidFill>
                  <a:srgbClr val="FFFF00"/>
                </a:solidFill>
                <a:effectLst/>
                <a:latin typeface="Arial Black" pitchFamily="34" charset="0"/>
                <a:ea typeface="Verdana" pitchFamily="34" charset="0"/>
                <a:cs typeface="Verdana" pitchFamily="34" charset="0"/>
              </a:rPr>
              <a:t>COMUNA </a:t>
            </a:r>
            <a:r>
              <a:rPr lang="es-CO" sz="2000" i="1" u="sng" dirty="0" smtClean="0">
                <a:solidFill>
                  <a:srgbClr val="FFFF00"/>
                </a:solidFill>
                <a:effectLst/>
                <a:latin typeface="Arial Black" pitchFamily="34" charset="0"/>
                <a:ea typeface="Verdana" pitchFamily="34" charset="0"/>
                <a:cs typeface="Verdana" pitchFamily="34" charset="0"/>
              </a:rPr>
              <a:t>3  -  PERIODO 2016 - 2019</a:t>
            </a:r>
            <a:r>
              <a:rPr lang="es-CO" sz="1700" u="sng" dirty="0">
                <a:solidFill>
                  <a:srgbClr val="FFFF00"/>
                </a:solidFill>
                <a:latin typeface="Verdana" pitchFamily="34" charset="0"/>
                <a:ea typeface="Verdana" pitchFamily="34" charset="0"/>
                <a:cs typeface="Verdana" pitchFamily="34" charset="0"/>
              </a:rPr>
              <a:t/>
            </a:r>
            <a:br>
              <a:rPr lang="es-CO" sz="1700" u="sng" dirty="0">
                <a:solidFill>
                  <a:srgbClr val="FFFF00"/>
                </a:solidFill>
                <a:latin typeface="Verdana" pitchFamily="34" charset="0"/>
                <a:ea typeface="Verdana" pitchFamily="34" charset="0"/>
                <a:cs typeface="Verdana" pitchFamily="34" charset="0"/>
              </a:rPr>
            </a:br>
            <a:endParaRPr lang="es-CO" sz="1700" dirty="0">
              <a:solidFill>
                <a:srgbClr val="FFFF00"/>
              </a:solidFill>
              <a:latin typeface="Verdana" pitchFamily="34" charset="0"/>
              <a:ea typeface="Verdana" pitchFamily="34" charset="0"/>
              <a:cs typeface="Verdana"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039795526"/>
              </p:ext>
            </p:extLst>
          </p:nvPr>
        </p:nvGraphicFramePr>
        <p:xfrm>
          <a:off x="247477" y="767861"/>
          <a:ext cx="11665296" cy="5741000"/>
        </p:xfrm>
        <a:graphic>
          <a:graphicData uri="http://schemas.openxmlformats.org/drawingml/2006/table">
            <a:tbl>
              <a:tblPr firstRow="1" bandRow="1">
                <a:tableStyleId>{16D9F66E-5EB9-4882-86FB-DCBF35E3C3E4}</a:tableStyleId>
              </a:tblPr>
              <a:tblGrid>
                <a:gridCol w="1288087"/>
                <a:gridCol w="4088278"/>
                <a:gridCol w="3003375"/>
                <a:gridCol w="3285556"/>
              </a:tblGrid>
              <a:tr h="348152">
                <a:tc>
                  <a:txBody>
                    <a:bodyPr/>
                    <a:lstStyle/>
                    <a:p>
                      <a:r>
                        <a:rPr lang="es-CO" sz="1500" dirty="0" smtClean="0">
                          <a:latin typeface="Verdana" pitchFamily="34" charset="0"/>
                          <a:ea typeface="Verdana" pitchFamily="34" charset="0"/>
                          <a:cs typeface="Verdana" pitchFamily="34" charset="0"/>
                        </a:rPr>
                        <a:t>SECTOR</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dirty="0" smtClean="0">
                          <a:latin typeface="Verdana" pitchFamily="34" charset="0"/>
                          <a:ea typeface="Verdana" pitchFamily="34" charset="0"/>
                          <a:cs typeface="Verdana" pitchFamily="34" charset="0"/>
                        </a:rPr>
                        <a:t>GESTIÓN</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r>
                        <a:rPr lang="es-CO" sz="1500" baseline="0" dirty="0" smtClean="0">
                          <a:solidFill>
                            <a:schemeClr val="bg1"/>
                          </a:solidFill>
                          <a:latin typeface="Verdana" pitchFamily="34" charset="0"/>
                          <a:ea typeface="Verdana" pitchFamily="34" charset="0"/>
                          <a:cs typeface="Verdana" pitchFamily="34" charset="0"/>
                        </a:rPr>
                        <a:t>BARRIOS/ SECTORES </a:t>
                      </a:r>
                    </a:p>
                  </a:txBody>
                  <a:tcPr marL="90012" marR="90012" marT="45590" marB="45590"/>
                </a:tc>
                <a:tc>
                  <a:txBody>
                    <a:bodyPr/>
                    <a:lstStyle/>
                    <a:p>
                      <a:r>
                        <a:rPr lang="es-CO" sz="1500" dirty="0" smtClean="0">
                          <a:latin typeface="Verdana" pitchFamily="34" charset="0"/>
                          <a:ea typeface="Verdana" pitchFamily="34" charset="0"/>
                          <a:cs typeface="Verdana" pitchFamily="34" charset="0"/>
                        </a:rPr>
                        <a:t>RESULTADO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663868">
                <a:tc>
                  <a:txBody>
                    <a:bodyPr/>
                    <a:lstStyle/>
                    <a:p>
                      <a:pPr algn="just"/>
                      <a:r>
                        <a:rPr lang="es-CO" sz="1500" dirty="0" smtClean="0">
                          <a:solidFill>
                            <a:schemeClr val="bg1"/>
                          </a:solidFill>
                          <a:latin typeface="Verdana" pitchFamily="34" charset="0"/>
                          <a:ea typeface="Verdana" pitchFamily="34" charset="0"/>
                          <a:cs typeface="Verdana" pitchFamily="34" charset="0"/>
                        </a:rPr>
                        <a:t>Servicios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EPA de cambio y/o reposición de alcantarillado.</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Villa Hermosa (</a:t>
                      </a:r>
                      <a:r>
                        <a:rPr lang="es-CO" sz="1500" dirty="0" err="1" smtClean="0">
                          <a:solidFill>
                            <a:schemeClr val="bg1"/>
                          </a:solidFill>
                          <a:latin typeface="Verdana" pitchFamily="34" charset="0"/>
                          <a:ea typeface="Verdana" pitchFamily="34" charset="0"/>
                          <a:cs typeface="Verdana" pitchFamily="34" charset="0"/>
                        </a:rPr>
                        <a:t>Mz</a:t>
                      </a:r>
                      <a:r>
                        <a:rPr lang="es-CO" sz="1500" dirty="0" smtClean="0">
                          <a:solidFill>
                            <a:schemeClr val="bg1"/>
                          </a:solidFill>
                          <a:latin typeface="Verdana" pitchFamily="34" charset="0"/>
                          <a:ea typeface="Verdana" pitchFamily="34" charset="0"/>
                          <a:cs typeface="Verdana" pitchFamily="34" charset="0"/>
                        </a:rPr>
                        <a:t>. 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Fue realizado de manera oportuna.</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r>
              <a:tr h="1255040">
                <a:tc>
                  <a:txBody>
                    <a:bodyPr/>
                    <a:lstStyle/>
                    <a:p>
                      <a:pPr algn="just"/>
                      <a:r>
                        <a:rPr lang="es-CO" sz="1500" dirty="0" smtClean="0">
                          <a:solidFill>
                            <a:schemeClr val="bg1"/>
                          </a:solidFill>
                          <a:latin typeface="Verdana" pitchFamily="34" charset="0"/>
                          <a:ea typeface="Verdana" pitchFamily="34" charset="0"/>
                          <a:cs typeface="Verdana" pitchFamily="34" charset="0"/>
                        </a:rPr>
                        <a:t>Servicios</a:t>
                      </a:r>
                      <a:r>
                        <a:rPr lang="es-CO" sz="1500" baseline="0" dirty="0" smtClean="0">
                          <a:solidFill>
                            <a:schemeClr val="bg1"/>
                          </a:solidFill>
                          <a:latin typeface="Verdana" pitchFamily="34" charset="0"/>
                          <a:ea typeface="Verdana" pitchFamily="34" charset="0"/>
                          <a:cs typeface="Verdana" pitchFamily="34" charset="0"/>
                        </a:rPr>
                        <a:t>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construcción de sumideros por inundación en barrios y/o sectores de la Comuna 3.</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Cecilia II Etapa (entre </a:t>
                      </a:r>
                      <a:r>
                        <a:rPr lang="es-CO" sz="1500" dirty="0" err="1" smtClean="0">
                          <a:solidFill>
                            <a:schemeClr val="bg1"/>
                          </a:solidFill>
                          <a:latin typeface="Verdana" pitchFamily="34" charset="0"/>
                          <a:ea typeface="Verdana" pitchFamily="34" charset="0"/>
                          <a:cs typeface="Verdana" pitchFamily="34" charset="0"/>
                        </a:rPr>
                        <a:t>Mz</a:t>
                      </a:r>
                      <a:r>
                        <a:rPr lang="es-CO" sz="1500" dirty="0" smtClean="0">
                          <a:solidFill>
                            <a:schemeClr val="bg1"/>
                          </a:solidFill>
                          <a:latin typeface="Verdana" pitchFamily="34" charset="0"/>
                          <a:ea typeface="Verdana" pitchFamily="34" charset="0"/>
                          <a:cs typeface="Verdana" pitchFamily="34" charset="0"/>
                        </a:rPr>
                        <a:t>.</a:t>
                      </a:r>
                      <a:r>
                        <a:rPr lang="es-CO" sz="1500" baseline="0" dirty="0" smtClean="0">
                          <a:solidFill>
                            <a:schemeClr val="bg1"/>
                          </a:solidFill>
                          <a:latin typeface="Verdana" pitchFamily="34" charset="0"/>
                          <a:ea typeface="Verdana" pitchFamily="34" charset="0"/>
                          <a:cs typeface="Verdana" pitchFamily="34" charset="0"/>
                        </a:rPr>
                        <a:t> 18 y 19)</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Esta</a:t>
                      </a:r>
                      <a:r>
                        <a:rPr lang="es-CO" sz="1500" baseline="0" dirty="0" smtClean="0">
                          <a:solidFill>
                            <a:schemeClr val="bg1"/>
                          </a:solidFill>
                          <a:latin typeface="Verdana" pitchFamily="34" charset="0"/>
                          <a:ea typeface="Verdana" pitchFamily="34" charset="0"/>
                          <a:cs typeface="Verdana" pitchFamily="34" charset="0"/>
                        </a:rPr>
                        <a:t> labor fue realizada de manera completa en la vigencia 2019.</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761095">
                <a:tc>
                  <a:txBody>
                    <a:bodyPr/>
                    <a:lstStyle/>
                    <a:p>
                      <a:pPr algn="just"/>
                      <a:r>
                        <a:rPr lang="es-CO" sz="1500" dirty="0" smtClean="0">
                          <a:solidFill>
                            <a:schemeClr val="bg1"/>
                          </a:solidFill>
                          <a:latin typeface="Verdana" pitchFamily="34" charset="0"/>
                          <a:ea typeface="Verdana" pitchFamily="34" charset="0"/>
                          <a:cs typeface="Verdana" pitchFamily="34" charset="0"/>
                        </a:rPr>
                        <a:t>Servicios Púbicos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ante EPA de recuperación de puntos críticos de arrojo de basuras.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Nueva Armenia II</a:t>
                      </a:r>
                      <a:r>
                        <a:rPr lang="es-CO" sz="1500" baseline="0" dirty="0" smtClean="0">
                          <a:solidFill>
                            <a:schemeClr val="bg1"/>
                          </a:solidFill>
                          <a:latin typeface="Verdana" pitchFamily="34" charset="0"/>
                          <a:ea typeface="Verdana" pitchFamily="34" charset="0"/>
                          <a:cs typeface="Verdana" pitchFamily="34" charset="0"/>
                        </a:rPr>
                        <a:t> y III Etapa</a:t>
                      </a:r>
                    </a:p>
                    <a:p>
                      <a:pPr algn="just"/>
                      <a:r>
                        <a:rPr lang="es-CO" sz="1500" baseline="0" dirty="0" smtClean="0">
                          <a:solidFill>
                            <a:schemeClr val="bg1"/>
                          </a:solidFill>
                          <a:latin typeface="Verdana" pitchFamily="34" charset="0"/>
                          <a:ea typeface="Verdana" pitchFamily="34" charset="0"/>
                          <a:cs typeface="Verdana" pitchFamily="34" charset="0"/>
                        </a:rPr>
                        <a:t>Casablanca</a:t>
                      </a:r>
                    </a:p>
                    <a:p>
                      <a:pPr algn="just"/>
                      <a:r>
                        <a:rPr lang="es-CO" sz="1500" baseline="0" dirty="0" smtClean="0">
                          <a:solidFill>
                            <a:schemeClr val="bg1"/>
                          </a:solidFill>
                          <a:latin typeface="Verdana" pitchFamily="34" charset="0"/>
                          <a:ea typeface="Verdana" pitchFamily="34" charset="0"/>
                          <a:cs typeface="Verdana" pitchFamily="34" charset="0"/>
                        </a:rPr>
                        <a:t>Las Colinas, entre otros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Realizan visitas técnicas y colaboran en</a:t>
                      </a:r>
                      <a:r>
                        <a:rPr lang="es-CO" sz="1500" baseline="0" dirty="0" smtClean="0">
                          <a:solidFill>
                            <a:schemeClr val="bg1"/>
                          </a:solidFill>
                          <a:latin typeface="Verdana" pitchFamily="34" charset="0"/>
                          <a:ea typeface="Verdana" pitchFamily="34" charset="0"/>
                          <a:cs typeface="Verdana" pitchFamily="34" charset="0"/>
                        </a:rPr>
                        <a:t> algunos casos, de acuerdo a requisitos del programa.</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Servicios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 ante la EPA de donación de llantas pintadas para embellecimiento</a:t>
                      </a:r>
                      <a:r>
                        <a:rPr lang="es-CO" sz="1500" baseline="0" dirty="0" smtClean="0">
                          <a:solidFill>
                            <a:schemeClr val="bg1"/>
                          </a:solidFill>
                          <a:latin typeface="Verdana" pitchFamily="34" charset="0"/>
                          <a:ea typeface="Verdana" pitchFamily="34" charset="0"/>
                          <a:cs typeface="Verdana" pitchFamily="34" charset="0"/>
                        </a:rPr>
                        <a:t> de entornos.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Separador Villa Hermosa – La Esmeralda</a:t>
                      </a:r>
                    </a:p>
                    <a:p>
                      <a:pPr algn="just"/>
                      <a:r>
                        <a:rPr lang="es-CO" sz="1500" dirty="0" smtClean="0">
                          <a:solidFill>
                            <a:schemeClr val="bg1"/>
                          </a:solidFill>
                          <a:latin typeface="Verdana" pitchFamily="34" charset="0"/>
                          <a:ea typeface="Verdana" pitchFamily="34" charset="0"/>
                          <a:cs typeface="Verdana" pitchFamily="34" charset="0"/>
                        </a:rPr>
                        <a:t>Nueva</a:t>
                      </a:r>
                      <a:r>
                        <a:rPr lang="es-CO" sz="1500" baseline="0" dirty="0" smtClean="0">
                          <a:solidFill>
                            <a:schemeClr val="bg1"/>
                          </a:solidFill>
                          <a:latin typeface="Verdana" pitchFamily="34" charset="0"/>
                          <a:ea typeface="Verdana" pitchFamily="34" charset="0"/>
                          <a:cs typeface="Verdana" pitchFamily="34" charset="0"/>
                        </a:rPr>
                        <a:t> Armenia III entre otros.</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En Villa Hermosa</a:t>
                      </a:r>
                      <a:r>
                        <a:rPr lang="es-CO" sz="1500" baseline="0" dirty="0" smtClean="0">
                          <a:solidFill>
                            <a:schemeClr val="bg1"/>
                          </a:solidFill>
                          <a:latin typeface="Verdana" pitchFamily="34" charset="0"/>
                          <a:ea typeface="Verdana" pitchFamily="34" charset="0"/>
                          <a:cs typeface="Verdana" pitchFamily="34" charset="0"/>
                        </a:rPr>
                        <a:t> no pueden donar por reglamentación.  En Nueva Armenia colaboran con este material.</a:t>
                      </a:r>
                      <a:endParaRPr lang="es-CO" sz="1500" dirty="0" smtClean="0">
                        <a:solidFill>
                          <a:schemeClr val="bg1"/>
                        </a:solidFill>
                        <a:latin typeface="Verdana" pitchFamily="34" charset="0"/>
                        <a:ea typeface="Verdana" pitchFamily="34" charset="0"/>
                        <a:cs typeface="Verdana" pitchFamily="34" charset="0"/>
                      </a:endParaRPr>
                    </a:p>
                  </a:txBody>
                  <a:tcPr marL="90012" marR="90012" marT="45590" marB="45590"/>
                </a:tc>
              </a:tr>
              <a:tr h="907643">
                <a:tc>
                  <a:txBody>
                    <a:bodyPr/>
                    <a:lstStyle/>
                    <a:p>
                      <a:pPr algn="just"/>
                      <a:r>
                        <a:rPr lang="es-CO" sz="1500" dirty="0" smtClean="0">
                          <a:solidFill>
                            <a:schemeClr val="bg1"/>
                          </a:solidFill>
                          <a:latin typeface="Verdana" pitchFamily="34" charset="0"/>
                          <a:ea typeface="Verdana" pitchFamily="34" charset="0"/>
                          <a:cs typeface="Verdana" pitchFamily="34" charset="0"/>
                        </a:rPr>
                        <a:t>Servicios</a:t>
                      </a:r>
                      <a:r>
                        <a:rPr lang="es-CO" sz="1500" baseline="0" dirty="0" smtClean="0">
                          <a:solidFill>
                            <a:schemeClr val="bg1"/>
                          </a:solidFill>
                          <a:latin typeface="Verdana" pitchFamily="34" charset="0"/>
                          <a:ea typeface="Verdana" pitchFamily="34" charset="0"/>
                          <a:cs typeface="Verdana" pitchFamily="34" charset="0"/>
                        </a:rPr>
                        <a:t> Públicos</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Solicitudes</a:t>
                      </a:r>
                      <a:r>
                        <a:rPr lang="es-CO" sz="1500" baseline="0" dirty="0" smtClean="0">
                          <a:solidFill>
                            <a:schemeClr val="bg1"/>
                          </a:solidFill>
                          <a:latin typeface="Verdana" pitchFamily="34" charset="0"/>
                          <a:ea typeface="Verdana" pitchFamily="34" charset="0"/>
                          <a:cs typeface="Verdana" pitchFamily="34" charset="0"/>
                        </a:rPr>
                        <a:t> ante EPA por problemática de alcantarillado, tubería del barrio Nueva Armenia III Etapa, el cual no tiene la capacidad requerida, generando inundaciones constantes en el sector cada que llueve.</a:t>
                      </a:r>
                      <a:endParaRPr lang="es-CO" sz="1500" dirty="0">
                        <a:solidFill>
                          <a:schemeClr val="bg1"/>
                        </a:solidFill>
                        <a:latin typeface="Verdana" pitchFamily="34" charset="0"/>
                        <a:ea typeface="Verdana" pitchFamily="34" charset="0"/>
                        <a:cs typeface="Verdana" pitchFamily="34" charset="0"/>
                      </a:endParaRP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Nueva Armenia III Etapa</a:t>
                      </a:r>
                    </a:p>
                  </a:txBody>
                  <a:tcPr marL="90012" marR="90012" marT="45590" marB="45590"/>
                </a:tc>
                <a:tc>
                  <a:txBody>
                    <a:bodyPr/>
                    <a:lstStyle/>
                    <a:p>
                      <a:pPr algn="just"/>
                      <a:r>
                        <a:rPr lang="es-CO" sz="1500" dirty="0" smtClean="0">
                          <a:solidFill>
                            <a:schemeClr val="bg1"/>
                          </a:solidFill>
                          <a:latin typeface="Verdana" pitchFamily="34" charset="0"/>
                          <a:ea typeface="Verdana" pitchFamily="34" charset="0"/>
                          <a:cs typeface="Verdana" pitchFamily="34" charset="0"/>
                        </a:rPr>
                        <a:t>La EPA realiza limpieza de recámaras y otras labores pero la problemática continúa ya que tiene que ver con la capacidad de la tubería.</a:t>
                      </a:r>
                    </a:p>
                  </a:txBody>
                  <a:tcPr marL="90012" marR="90012" marT="45590" marB="45590"/>
                </a:tc>
              </a:tr>
            </a:tbl>
          </a:graphicData>
        </a:graphic>
      </p:graphicFrame>
      <p:pic>
        <p:nvPicPr>
          <p:cNvPr id="12" name="11 Imagen"/>
          <p:cNvPicPr/>
          <p:nvPr/>
        </p:nvPicPr>
        <p:blipFill>
          <a:blip r:embed="rId2"/>
          <a:srcRect/>
          <a:stretch>
            <a:fillRect/>
          </a:stretch>
        </p:blipFill>
        <p:spPr bwMode="auto">
          <a:xfrm>
            <a:off x="9652026" y="1"/>
            <a:ext cx="928663" cy="777063"/>
          </a:xfrm>
          <a:prstGeom prst="rect">
            <a:avLst/>
          </a:prstGeom>
          <a:ln>
            <a:noFill/>
          </a:ln>
          <a:effectLst>
            <a:softEdge rad="112500"/>
          </a:effectLst>
        </p:spPr>
      </p:pic>
      <p:pic>
        <p:nvPicPr>
          <p:cNvPr id="8" name="7 Imagen"/>
          <p:cNvPicPr>
            <a:picLocks noChangeAspect="1" noChangeArrowheads="1"/>
          </p:cNvPicPr>
          <p:nvPr/>
        </p:nvPicPr>
        <p:blipFill>
          <a:blip r:embed="rId3"/>
          <a:srcRect/>
          <a:stretch>
            <a:fillRect/>
          </a:stretch>
        </p:blipFill>
        <p:spPr bwMode="auto">
          <a:xfrm>
            <a:off x="1579563" y="1"/>
            <a:ext cx="785786" cy="705625"/>
          </a:xfrm>
          <a:prstGeom prst="rect">
            <a:avLst/>
          </a:prstGeom>
          <a:ln>
            <a:noFill/>
          </a:ln>
          <a:effectLst>
            <a:softEdge rad="112500"/>
          </a:effectLst>
        </p:spPr>
      </p:pic>
    </p:spTree>
    <p:extLst>
      <p:ext uri="{BB962C8B-B14F-4D97-AF65-F5344CB8AC3E}">
        <p14:creationId xmlns:p14="http://schemas.microsoft.com/office/powerpoint/2010/main" val="33488017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5449</TotalTime>
  <Words>6067</Words>
  <Application>Microsoft Office PowerPoint</Application>
  <PresentationFormat>Personalizado</PresentationFormat>
  <Paragraphs>835</Paragraphs>
  <Slides>52</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52</vt:i4>
      </vt:variant>
    </vt:vector>
  </HeadingPairs>
  <TitlesOfParts>
    <vt:vector size="62" baseType="lpstr">
      <vt:lpstr>Aharoni</vt:lpstr>
      <vt:lpstr>Arial</vt:lpstr>
      <vt:lpstr>Arial Black</vt:lpstr>
      <vt:lpstr>Calibri</vt:lpstr>
      <vt:lpstr>Constantia</vt:lpstr>
      <vt:lpstr>Times New Roman</vt:lpstr>
      <vt:lpstr>Verdana</vt:lpstr>
      <vt:lpstr>Wingdings</vt:lpstr>
      <vt:lpstr>Wingdings 2</vt:lpstr>
      <vt:lpstr>Flujo</vt:lpstr>
      <vt:lpstr>          </vt:lpstr>
      <vt:lpstr>          </vt:lpstr>
      <vt:lpstr>Presentación de PowerPoint</vt:lpstr>
      <vt:lpstr>          </vt:lpstr>
      <vt:lpstr>          </vt:lpstr>
      <vt:lpstr>                INFORME DE GESTIÓN  FINAL  JAL COMUNA 3  -  PERIODO 2016 - 2019 </vt:lpstr>
      <vt:lpstr>          </vt:lpstr>
      <vt:lpstr>                INFORME DE GESTIÓN  FINAL  JAL COMUNA 3  -  PERIODO 2016 - 2019 </vt:lpstr>
      <vt:lpstr>                INFORME DE GESTIÓN  FINAL  JAL COMUNA 3  -  PERIODO 2016 - 2019 </vt:lpstr>
      <vt:lpstr>                INFORME DE GESTIÓN  FINAL  JAL COMUNA 3  -  PERIODO 2016 - 2019 </vt:lpstr>
      <vt:lpstr>                INFORME DE GESTIÓN  FINAL  JAL COMUNA 3  -  PERIODO 2016 - 2019 </vt:lpstr>
      <vt:lpstr>          </vt:lpstr>
      <vt:lpstr>                INFORME DE GESTIÓN  FINAL  JAL COMUNA 3  -  PERIODO 2016 - 2019 </vt:lpstr>
      <vt:lpstr>          </vt:lpstr>
      <vt:lpstr>                INFORME DE GESTIÓN  FINAL  JAL COMUNA 3  -  PERIODO 2016 - 2019 </vt:lpstr>
      <vt:lpstr>                INFORME DE GESTIÓN  FINAL  JAL COMUNA 3  -  PERIODO 2016 - 2019 </vt:lpstr>
      <vt:lpstr>          </vt:lpstr>
      <vt:lpstr>                INFORME DE GESTIÓN  FINAL  JAL COMUNA 3  -  PERIODO 2016 - 2019 </vt:lpstr>
      <vt:lpstr>                INFORME DE GESTIÓN  FINAL  JAL COMUNA 3  -  PERIODO 2016 - 2019 </vt:lpstr>
      <vt:lpstr>          </vt:lpstr>
      <vt:lpstr>                INFORME DE GESTIÓN  FINAL  JAL COMUNA 3  -  PERIODO 2016 - 2019 </vt:lpstr>
      <vt:lpstr>                INFORME DE GESTIÓN  FINAL  JAL COMUNA 3  -  PERIODO 2016 - 2019 </vt:lpstr>
      <vt:lpstr>          </vt:lpstr>
      <vt:lpstr>                INFORME DE GESTIÓN  FINAL  JAL COMUNA 3  -  PERIODO 2016 - 2019 </vt:lpstr>
      <vt:lpstr>                INFORME DE GESTIÓN  FINAL  JAL COMUNA 3  -  PERIODO 2016 - 2019 </vt:lpstr>
      <vt:lpstr>          </vt:lpstr>
      <vt:lpstr>                INFORME DE GESTIÓN  FINAL  JAL COMUNA 3  -  PERIODO 2016 - 2019 </vt:lpstr>
      <vt:lpstr>                INFORME DE GESTIÓN  FINAL  JAL COMUNA 3  -  PERIODO 2016 - 2019 </vt:lpstr>
      <vt:lpstr>          </vt:lpstr>
      <vt:lpstr>                INFORME DE GESTIÓN  FINAL  JAL COMUNA 3  -  PERIODO 2016 - 2019 </vt:lpstr>
      <vt:lpstr>          </vt:lpstr>
      <vt:lpstr>                INFORME DE GESTIÓN  FINAL  JAL COMUNA 3  -  PERIODO 2016 - 2019 </vt:lpstr>
      <vt:lpstr>                INFORME DE GESTIÓN  FINAL  JAL COMUNA 3  -  PERIODO 2016 - 2019 </vt:lpstr>
      <vt:lpstr>                INFORME DE GESTIÓN  FINAL  JAL COMUNA 3  -  PERIODO 2016 - 2019 </vt:lpstr>
      <vt:lpstr>          </vt:lpstr>
      <vt:lpstr>                INFORME DE GESTIÓN  FINAL  JAL COMUNA 3  -  PERIODO 2016 - 2019 </vt:lpstr>
      <vt:lpstr>                INFORME DE GESTIÓN  FINAL  JAL COMUNA 3  -  PERIODO 2016 - 2019 </vt:lpstr>
      <vt:lpstr>          </vt:lpstr>
      <vt:lpstr>                INFORME DE GESTIÓN  FINAL  JAL COMUNA 3  -  PERIODO 2016 - 2019 </vt:lpstr>
      <vt:lpstr>                INFORME DE GESTIÓN  FINAL  JAL COMUNA 3  -  PERIODO 2016 - 2019 </vt:lpstr>
      <vt:lpstr>                INFORME DE GESTIÓN  FINAL  JAL COMUNA 3  -  PERIODO 2016 - 2019 </vt:lpstr>
      <vt:lpstr>          </vt:lpstr>
      <vt:lpstr>                INFORME DE GESTIÓN  FINAL  JAL COMUNA 3  -  PERIODO 2016 - 2019 </vt:lpstr>
      <vt:lpstr>                INFORME DE GESTIÓN  FINAL  JAL COMUNA 3  -  PERIODO 2016 - 2019 </vt:lpstr>
      <vt:lpstr>                INFORME DE GESTIÓN  FINAL  JAL COMUNA 3  -  PERIODO 2016 - 2019 </vt:lpstr>
      <vt:lpstr>                INFORME DE GESTIÓN  FINAL  JAL COMUNA 3  -  PERIODO 2016 - 2019 </vt:lpstr>
      <vt:lpstr>                INFORME DE GESTIÓN  FINAL  JAL COMUNA 3  -  PERIODO 2016 - 2019 </vt:lpstr>
      <vt:lpstr>                INFORME DE GESTIÓN  FINAL  JAL COMUNA 3  -  PERIODO 2016 - 2019 </vt:lpstr>
      <vt:lpstr>          </vt:lpstr>
      <vt:lpstr>          INFORME:</vt:lpstr>
      <vt:lpstr>          RECORDATORIO:</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RENDICIÓN DE CUENTAS  JUNTA ADMINISTRADORA LOCAL COMUNA 3 “ALFONSO LÓPEZ” VIGENCIA 2016  EDIL: DIANA CRISTINA SILVA GÓMEZ</dc:title>
  <dc:creator>JAL3</dc:creator>
  <cp:lastModifiedBy>Shirley Cardenas Obando</cp:lastModifiedBy>
  <cp:revision>1081</cp:revision>
  <cp:lastPrinted>2019-12-04T22:14:45Z</cp:lastPrinted>
  <dcterms:created xsi:type="dcterms:W3CDTF">2016-12-02T21:19:29Z</dcterms:created>
  <dcterms:modified xsi:type="dcterms:W3CDTF">2019-12-05T19:24:56Z</dcterms:modified>
</cp:coreProperties>
</file>