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6" r:id="rId6"/>
    <p:sldId id="265" r:id="rId7"/>
    <p:sldId id="26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8EA96D73-FAA2-457E-9CAE-D659BE15F434}" type="datetimeFigureOut">
              <a:rPr lang="en-US" smtClean="0"/>
              <a:t>9/16/2022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333906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EA96D73-FAA2-457E-9CAE-D659BE15F434}" type="datetimeFigureOut">
              <a:rPr lang="en-US" smtClean="0"/>
              <a:t>9/16/2022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60468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EA96D73-FAA2-457E-9CAE-D659BE15F434}" type="datetimeFigureOut">
              <a:rPr lang="en-US" smtClean="0"/>
              <a:t>9/16/2022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67527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EA96D73-FAA2-457E-9CAE-D659BE15F434}" type="datetimeFigureOut">
              <a:rPr lang="en-US" smtClean="0"/>
              <a:t>9/16/2022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427528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EA96D73-FAA2-457E-9CAE-D659BE15F434}" type="datetimeFigureOut">
              <a:rPr lang="en-US" smtClean="0"/>
              <a:t>9/16/2022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9833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8EA96D73-FAA2-457E-9CAE-D659BE15F434}" type="datetimeFigureOut">
              <a:rPr lang="en-US" smtClean="0"/>
              <a:t>9/16/2022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238424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8EA96D73-FAA2-457E-9CAE-D659BE15F434}" type="datetimeFigureOut">
              <a:rPr lang="en-US" smtClean="0"/>
              <a:t>9/16/2022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364611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8EA96D73-FAA2-457E-9CAE-D659BE15F434}" type="datetimeFigureOut">
              <a:rPr lang="en-US" smtClean="0"/>
              <a:t>9/16/2022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37335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A96D73-FAA2-457E-9CAE-D659BE15F434}" type="datetimeFigureOut">
              <a:rPr lang="en-US" smtClean="0"/>
              <a:t>9/16/2022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227020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A96D73-FAA2-457E-9CAE-D659BE15F434}" type="datetimeFigureOut">
              <a:rPr lang="en-US" smtClean="0"/>
              <a:t>9/16/2022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19968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A96D73-FAA2-457E-9CAE-D659BE15F434}" type="datetimeFigureOut">
              <a:rPr lang="en-US" smtClean="0"/>
              <a:t>9/16/2022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A125D66-9585-41C0-808B-93AFAD962C00}" type="slidenum">
              <a:rPr lang="en-US" smtClean="0"/>
              <a:t>‹Nº›</a:t>
            </a:fld>
            <a:endParaRPr lang="en-US"/>
          </a:p>
        </p:txBody>
      </p:sp>
    </p:spTree>
    <p:extLst>
      <p:ext uri="{BB962C8B-B14F-4D97-AF65-F5344CB8AC3E}">
        <p14:creationId xmlns:p14="http://schemas.microsoft.com/office/powerpoint/2010/main" val="207058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96D73-FAA2-457E-9CAE-D659BE15F434}" type="datetimeFigureOut">
              <a:rPr lang="en-US" smtClean="0"/>
              <a:t>9/16/2022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25D66-9585-41C0-808B-93AFAD962C00}" type="slidenum">
              <a:rPr lang="en-US" smtClean="0"/>
              <a:t>‹Nº›</a:t>
            </a:fld>
            <a:endParaRPr lang="en-US"/>
          </a:p>
        </p:txBody>
      </p:sp>
    </p:spTree>
    <p:extLst>
      <p:ext uri="{BB962C8B-B14F-4D97-AF65-F5344CB8AC3E}">
        <p14:creationId xmlns:p14="http://schemas.microsoft.com/office/powerpoint/2010/main" val="140723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964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3522" cy="6858000"/>
          </a:xfrm>
        </p:spPr>
      </p:pic>
      <p:sp>
        <p:nvSpPr>
          <p:cNvPr id="3" name="CuadroTexto 2"/>
          <p:cNvSpPr txBox="1"/>
          <p:nvPr/>
        </p:nvSpPr>
        <p:spPr>
          <a:xfrm>
            <a:off x="838200" y="2430379"/>
            <a:ext cx="10936266" cy="1077218"/>
          </a:xfrm>
          <a:prstGeom prst="rect">
            <a:avLst/>
          </a:prstGeom>
          <a:noFill/>
        </p:spPr>
        <p:txBody>
          <a:bodyPr wrap="square" rtlCol="0">
            <a:spAutoFit/>
          </a:bodyPr>
          <a:lstStyle/>
          <a:p>
            <a:pPr lvl="0" algn="just"/>
            <a:r>
              <a:rPr lang="es-CO" sz="2800" b="1" dirty="0">
                <a:solidFill>
                  <a:prstClr val="black"/>
                </a:solidFill>
              </a:rPr>
              <a:t>OBJETIVO</a:t>
            </a:r>
            <a:r>
              <a:rPr lang="es-CO" dirty="0">
                <a:solidFill>
                  <a:prstClr val="black"/>
                </a:solidFill>
              </a:rPr>
              <a:t>: El presente informe nos permitirá hacer seguimiento a las PQRSD registradas en el sistema de información de la Alcaldía de Armenia, en el cumplimiento al indicador de gestión en tiempos de respuesta y solución de las misma.</a:t>
            </a:r>
          </a:p>
        </p:txBody>
      </p:sp>
      <p:sp>
        <p:nvSpPr>
          <p:cNvPr id="5" name="CuadroTexto 4"/>
          <p:cNvSpPr txBox="1"/>
          <p:nvPr/>
        </p:nvSpPr>
        <p:spPr>
          <a:xfrm>
            <a:off x="821621" y="3659402"/>
            <a:ext cx="11223393" cy="646331"/>
          </a:xfrm>
          <a:prstGeom prst="rect">
            <a:avLst/>
          </a:prstGeom>
          <a:noFill/>
        </p:spPr>
        <p:txBody>
          <a:bodyPr wrap="none" rtlCol="0">
            <a:spAutoFit/>
          </a:bodyPr>
          <a:lstStyle/>
          <a:p>
            <a:r>
              <a:rPr lang="es-CO" b="1" dirty="0"/>
              <a:t>ALCANCE</a:t>
            </a:r>
            <a:r>
              <a:rPr lang="es-CO" dirty="0"/>
              <a:t>: Lograr que todos los procesos bajen circunstancialmente los PQRSD sin responder para que el indicador de </a:t>
            </a:r>
          </a:p>
          <a:p>
            <a:r>
              <a:rPr lang="es-CO" dirty="0"/>
              <a:t>Servicio al cliente, en tiempos de respuesta suba 3puntos.</a:t>
            </a:r>
          </a:p>
        </p:txBody>
      </p:sp>
      <p:sp>
        <p:nvSpPr>
          <p:cNvPr id="6" name="Título 5"/>
          <p:cNvSpPr>
            <a:spLocks noGrp="1"/>
          </p:cNvSpPr>
          <p:nvPr>
            <p:ph type="title"/>
          </p:nvPr>
        </p:nvSpPr>
        <p:spPr/>
        <p:txBody>
          <a:bodyPr/>
          <a:lstStyle/>
          <a:p>
            <a:pPr algn="ctr"/>
            <a:r>
              <a:rPr lang="es-CO" b="1" dirty="0"/>
              <a:t>INFORME PQRSD SAC MARZO DE 2022</a:t>
            </a:r>
          </a:p>
        </p:txBody>
      </p:sp>
    </p:spTree>
    <p:extLst>
      <p:ext uri="{BB962C8B-B14F-4D97-AF65-F5344CB8AC3E}">
        <p14:creationId xmlns:p14="http://schemas.microsoft.com/office/powerpoint/2010/main" val="204577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3522" cy="6858000"/>
          </a:xfrm>
        </p:spPr>
      </p:pic>
      <p:sp>
        <p:nvSpPr>
          <p:cNvPr id="2" name="Título 1"/>
          <p:cNvSpPr>
            <a:spLocks noGrp="1"/>
          </p:cNvSpPr>
          <p:nvPr>
            <p:ph type="title"/>
          </p:nvPr>
        </p:nvSpPr>
        <p:spPr>
          <a:xfrm>
            <a:off x="838200" y="365126"/>
            <a:ext cx="10515600" cy="812322"/>
          </a:xfrm>
        </p:spPr>
        <p:txBody>
          <a:bodyPr/>
          <a:lstStyle/>
          <a:p>
            <a:pPr algn="ctr"/>
            <a:r>
              <a:rPr lang="en-US" b="1" i="1" dirty="0"/>
              <a:t>PQRS REGISTRADOS EN EL SISTEMA </a:t>
            </a:r>
          </a:p>
        </p:txBody>
      </p:sp>
      <p:sp>
        <p:nvSpPr>
          <p:cNvPr id="8" name="CuadroTexto 7"/>
          <p:cNvSpPr txBox="1"/>
          <p:nvPr/>
        </p:nvSpPr>
        <p:spPr>
          <a:xfrm>
            <a:off x="6096000" y="1865810"/>
            <a:ext cx="5546557" cy="1754326"/>
          </a:xfrm>
          <a:prstGeom prst="rect">
            <a:avLst/>
          </a:prstGeom>
          <a:noFill/>
        </p:spPr>
        <p:txBody>
          <a:bodyPr wrap="square" rtlCol="0">
            <a:spAutoFit/>
          </a:bodyPr>
          <a:lstStyle/>
          <a:p>
            <a:pPr algn="just"/>
            <a:r>
              <a:rPr lang="es-CO" dirty="0"/>
              <a:t>El registro de las PQRSD en el sistema, en el mes de marzo muestran significativamente que las dependencias más representativas son las dependencias de educación con un 47%, hacienda el 40%, tránsito y transporte 25%, planeación 20% y salud un 15% del total registros.</a:t>
            </a:r>
          </a:p>
          <a:p>
            <a:pPr algn="just"/>
            <a:r>
              <a:rPr lang="es-CO" dirty="0"/>
              <a:t>   </a:t>
            </a:r>
          </a:p>
        </p:txBody>
      </p:sp>
      <p:pic>
        <p:nvPicPr>
          <p:cNvPr id="6" name="Imagen 5"/>
          <p:cNvPicPr>
            <a:picLocks noChangeAspect="1"/>
          </p:cNvPicPr>
          <p:nvPr/>
        </p:nvPicPr>
        <p:blipFill>
          <a:blip r:embed="rId3"/>
          <a:stretch>
            <a:fillRect/>
          </a:stretch>
        </p:blipFill>
        <p:spPr>
          <a:xfrm>
            <a:off x="1012378" y="1752863"/>
            <a:ext cx="4738791" cy="2698821"/>
          </a:xfrm>
          <a:prstGeom prst="rect">
            <a:avLst/>
          </a:prstGeom>
        </p:spPr>
      </p:pic>
    </p:spTree>
    <p:extLst>
      <p:ext uri="{BB962C8B-B14F-4D97-AF65-F5344CB8AC3E}">
        <p14:creationId xmlns:p14="http://schemas.microsoft.com/office/powerpoint/2010/main" val="17587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2322"/>
          </a:xfrm>
        </p:spPr>
        <p:txBody>
          <a:bodyPr/>
          <a:lstStyle/>
          <a:p>
            <a:pPr algn="ctr"/>
            <a:r>
              <a:rPr lang="en-US" b="1" i="1" dirty="0"/>
              <a:t>PQRSD VENCIDOS EN EL MES DE MARZO</a:t>
            </a:r>
          </a:p>
        </p:txBody>
      </p:sp>
      <p:sp>
        <p:nvSpPr>
          <p:cNvPr id="5" name="CuadroTexto 4"/>
          <p:cNvSpPr txBox="1"/>
          <p:nvPr/>
        </p:nvSpPr>
        <p:spPr>
          <a:xfrm>
            <a:off x="6184232" y="1564105"/>
            <a:ext cx="5378115" cy="2671011"/>
          </a:xfrm>
          <a:prstGeom prst="rect">
            <a:avLst/>
          </a:prstGeom>
          <a:noFill/>
        </p:spPr>
        <p:txBody>
          <a:bodyPr wrap="square" rtlCol="0">
            <a:spAutoFit/>
          </a:bodyPr>
          <a:lstStyle/>
          <a:p>
            <a:endParaRPr lang="es-CO" dirty="0"/>
          </a:p>
        </p:txBody>
      </p:sp>
      <p:sp>
        <p:nvSpPr>
          <p:cNvPr id="9" name="CuadroTexto 8"/>
          <p:cNvSpPr txBox="1"/>
          <p:nvPr/>
        </p:nvSpPr>
        <p:spPr>
          <a:xfrm>
            <a:off x="6328611" y="1323577"/>
            <a:ext cx="5233736" cy="4247317"/>
          </a:xfrm>
          <a:prstGeom prst="rect">
            <a:avLst/>
          </a:prstGeom>
          <a:noFill/>
        </p:spPr>
        <p:txBody>
          <a:bodyPr wrap="square" rtlCol="0">
            <a:spAutoFit/>
          </a:bodyPr>
          <a:lstStyle/>
          <a:p>
            <a:pPr algn="just"/>
            <a:r>
              <a:rPr lang="es-CO" dirty="0"/>
              <a:t>En esta gráfica podemos ver las dependencias que en este mes pasaron con PQRSD vencidos, afectando directamente el indicador del Servicio al Cliente en tiempos de respuesta. </a:t>
            </a:r>
          </a:p>
          <a:p>
            <a:pPr algn="just"/>
            <a:endParaRPr lang="es-CO" dirty="0"/>
          </a:p>
          <a:p>
            <a:pPr algn="just"/>
            <a:r>
              <a:rPr lang="es-CO" dirty="0"/>
              <a:t>El Departamento Administrativo de Planeación con un 82% vencidos(112) y afectación del indicador en 32 puntos es decir que Planeación refiere un 68% de 100%</a:t>
            </a:r>
          </a:p>
          <a:p>
            <a:pPr algn="just"/>
            <a:endParaRPr lang="es-CO" dirty="0"/>
          </a:p>
          <a:p>
            <a:pPr algn="just"/>
            <a:r>
              <a:rPr lang="es-CO" dirty="0"/>
              <a:t>Tránsito y transporte con un 17% (24)vencidos afectando el indicador en 8 puntos es decir que refiere en 92% de 100%. Estos porcentajes son con respecto a la suma de los vencidos este mes (137)PQRSD.</a:t>
            </a:r>
          </a:p>
        </p:txBody>
      </p:sp>
      <p:pic>
        <p:nvPicPr>
          <p:cNvPr id="3" name="Imagen 2"/>
          <p:cNvPicPr>
            <a:picLocks noChangeAspect="1"/>
          </p:cNvPicPr>
          <p:nvPr/>
        </p:nvPicPr>
        <p:blipFill>
          <a:blip r:embed="rId2"/>
          <a:stretch>
            <a:fillRect/>
          </a:stretch>
        </p:blipFill>
        <p:spPr>
          <a:xfrm>
            <a:off x="111095" y="1564105"/>
            <a:ext cx="5835752" cy="3272590"/>
          </a:xfrm>
          <a:prstGeom prst="rect">
            <a:avLst/>
          </a:prstGeom>
        </p:spPr>
      </p:pic>
    </p:spTree>
    <p:extLst>
      <p:ext uri="{BB962C8B-B14F-4D97-AF65-F5344CB8AC3E}">
        <p14:creationId xmlns:p14="http://schemas.microsoft.com/office/powerpoint/2010/main" val="72312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2" y="0"/>
            <a:ext cx="12193522" cy="6858000"/>
          </a:xfrm>
        </p:spPr>
      </p:pic>
      <p:sp>
        <p:nvSpPr>
          <p:cNvPr id="2" name="Título 1"/>
          <p:cNvSpPr>
            <a:spLocks noGrp="1"/>
          </p:cNvSpPr>
          <p:nvPr>
            <p:ph type="title"/>
          </p:nvPr>
        </p:nvSpPr>
        <p:spPr>
          <a:xfrm>
            <a:off x="838200" y="365126"/>
            <a:ext cx="10515600" cy="812322"/>
          </a:xfrm>
        </p:spPr>
        <p:txBody>
          <a:bodyPr/>
          <a:lstStyle/>
          <a:p>
            <a:pPr algn="ctr"/>
            <a:r>
              <a:rPr lang="en-US" b="1" i="1" dirty="0"/>
              <a:t>FINALIZADOS VENCIDOS</a:t>
            </a:r>
          </a:p>
        </p:txBody>
      </p:sp>
      <p:sp>
        <p:nvSpPr>
          <p:cNvPr id="3" name="CuadroTexto 2"/>
          <p:cNvSpPr txBox="1"/>
          <p:nvPr/>
        </p:nvSpPr>
        <p:spPr>
          <a:xfrm>
            <a:off x="6095239" y="1654142"/>
            <a:ext cx="5205663" cy="3693319"/>
          </a:xfrm>
          <a:prstGeom prst="rect">
            <a:avLst/>
          </a:prstGeom>
          <a:noFill/>
        </p:spPr>
        <p:txBody>
          <a:bodyPr wrap="square" rtlCol="0">
            <a:spAutoFit/>
          </a:bodyPr>
          <a:lstStyle/>
          <a:p>
            <a:pPr algn="just"/>
            <a:r>
              <a:rPr lang="es-CO" dirty="0"/>
              <a:t>Los tiempos de respuesta de los PQRSD registrados en el sistema, tienen por ley 30 días hábiles, decreto 491 de marzo 2020, (declaración de emergencia sanitaria) para ser respondidos, si se registran extemporáneamente se identifican como finalizados vencidos, en este gráfico se muestran las dependencias que no respondieron a tiempos como lo son:</a:t>
            </a:r>
          </a:p>
          <a:p>
            <a:pPr algn="just"/>
            <a:endParaRPr lang="es-CO" dirty="0"/>
          </a:p>
          <a:p>
            <a:pPr algn="just"/>
            <a:r>
              <a:rPr lang="es-CO" dirty="0"/>
              <a:t>Planeación un 89% </a:t>
            </a:r>
          </a:p>
          <a:p>
            <a:pPr algn="just"/>
            <a:r>
              <a:rPr lang="es-CO" dirty="0"/>
              <a:t>Infraestructura 6% </a:t>
            </a:r>
          </a:p>
          <a:p>
            <a:pPr algn="just"/>
            <a:r>
              <a:rPr lang="es-CO" dirty="0" err="1"/>
              <a:t>Gbno</a:t>
            </a:r>
            <a:r>
              <a:rPr lang="es-CO" dirty="0"/>
              <a:t> 5% aproximadamente del total de PQRSD finalizados vencidos.</a:t>
            </a:r>
          </a:p>
        </p:txBody>
      </p:sp>
      <p:pic>
        <p:nvPicPr>
          <p:cNvPr id="7" name="Imagen 6"/>
          <p:cNvPicPr>
            <a:picLocks noChangeAspect="1"/>
          </p:cNvPicPr>
          <p:nvPr/>
        </p:nvPicPr>
        <p:blipFill>
          <a:blip r:embed="rId3"/>
          <a:stretch>
            <a:fillRect/>
          </a:stretch>
        </p:blipFill>
        <p:spPr>
          <a:xfrm>
            <a:off x="751516" y="1654142"/>
            <a:ext cx="4590686" cy="2688569"/>
          </a:xfrm>
          <a:prstGeom prst="rect">
            <a:avLst/>
          </a:prstGeom>
        </p:spPr>
      </p:pic>
    </p:spTree>
    <p:extLst>
      <p:ext uri="{BB962C8B-B14F-4D97-AF65-F5344CB8AC3E}">
        <p14:creationId xmlns:p14="http://schemas.microsoft.com/office/powerpoint/2010/main" val="371200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3522" cy="6858000"/>
          </a:xfrm>
        </p:spPr>
      </p:pic>
      <p:sp>
        <p:nvSpPr>
          <p:cNvPr id="2" name="Título 1"/>
          <p:cNvSpPr>
            <a:spLocks noGrp="1"/>
          </p:cNvSpPr>
          <p:nvPr>
            <p:ph type="title"/>
          </p:nvPr>
        </p:nvSpPr>
        <p:spPr>
          <a:xfrm>
            <a:off x="838200" y="365126"/>
            <a:ext cx="10515600" cy="812322"/>
          </a:xfrm>
        </p:spPr>
        <p:txBody>
          <a:bodyPr/>
          <a:lstStyle/>
          <a:p>
            <a:pPr algn="ctr"/>
            <a:r>
              <a:rPr lang="en-US" b="1" i="1" dirty="0"/>
              <a:t>INDICADOR DE CUMPLIMIENTO</a:t>
            </a:r>
          </a:p>
        </p:txBody>
      </p:sp>
      <p:pic>
        <p:nvPicPr>
          <p:cNvPr id="7" name="Imagen 6"/>
          <p:cNvPicPr>
            <a:picLocks noChangeAspect="1"/>
          </p:cNvPicPr>
          <p:nvPr/>
        </p:nvPicPr>
        <p:blipFill>
          <a:blip r:embed="rId3"/>
          <a:stretch>
            <a:fillRect/>
          </a:stretch>
        </p:blipFill>
        <p:spPr>
          <a:xfrm>
            <a:off x="980295" y="1752563"/>
            <a:ext cx="4584589" cy="2755631"/>
          </a:xfrm>
          <a:prstGeom prst="rect">
            <a:avLst/>
          </a:prstGeom>
        </p:spPr>
      </p:pic>
      <p:sp>
        <p:nvSpPr>
          <p:cNvPr id="8" name="CuadroTexto 7"/>
          <p:cNvSpPr txBox="1"/>
          <p:nvPr/>
        </p:nvSpPr>
        <p:spPr>
          <a:xfrm>
            <a:off x="6096000" y="1828800"/>
            <a:ext cx="5257800" cy="2585323"/>
          </a:xfrm>
          <a:prstGeom prst="rect">
            <a:avLst/>
          </a:prstGeom>
          <a:noFill/>
        </p:spPr>
        <p:txBody>
          <a:bodyPr wrap="square" rtlCol="0">
            <a:spAutoFit/>
          </a:bodyPr>
          <a:lstStyle/>
          <a:p>
            <a:pPr algn="just"/>
            <a:r>
              <a:rPr lang="es-CO" dirty="0"/>
              <a:t>Total del indicador de servicio de atención al usuario </a:t>
            </a:r>
          </a:p>
          <a:p>
            <a:pPr algn="just"/>
            <a:r>
              <a:rPr lang="es-CO" dirty="0"/>
              <a:t>95% de 100%, donde los procesos que más afectan el cumplimento de este indicador  en este mes, es Planeación 68%, Despacho del Alcalde 82%, infraestructura 91%, fortalecimiento 92% y gobierno 95%. </a:t>
            </a:r>
          </a:p>
          <a:p>
            <a:pPr algn="just"/>
            <a:endParaRPr lang="es-CO" dirty="0"/>
          </a:p>
          <a:p>
            <a:pPr algn="just"/>
            <a:r>
              <a:rPr lang="es-CO" dirty="0"/>
              <a:t>Es necesario plantear planes de mejoramiento de estas dependencias. </a:t>
            </a:r>
          </a:p>
        </p:txBody>
      </p:sp>
    </p:spTree>
    <p:extLst>
      <p:ext uri="{BB962C8B-B14F-4D97-AF65-F5344CB8AC3E}">
        <p14:creationId xmlns:p14="http://schemas.microsoft.com/office/powerpoint/2010/main" val="80779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3522" cy="6858000"/>
          </a:xfrm>
        </p:spPr>
      </p:pic>
      <p:sp>
        <p:nvSpPr>
          <p:cNvPr id="3" name="CuadroTexto 2"/>
          <p:cNvSpPr txBox="1"/>
          <p:nvPr/>
        </p:nvSpPr>
        <p:spPr>
          <a:xfrm>
            <a:off x="1022157" y="1897748"/>
            <a:ext cx="10515600" cy="1477328"/>
          </a:xfrm>
          <a:prstGeom prst="rect">
            <a:avLst/>
          </a:prstGeom>
          <a:noFill/>
        </p:spPr>
        <p:txBody>
          <a:bodyPr wrap="square" rtlCol="0">
            <a:spAutoFit/>
          </a:bodyPr>
          <a:lstStyle/>
          <a:p>
            <a:pPr algn="just"/>
            <a:endParaRPr lang="es-CO" dirty="0"/>
          </a:p>
          <a:p>
            <a:pPr algn="just"/>
            <a:r>
              <a:rPr lang="es-CO" dirty="0"/>
              <a:t>Podemos concluir que los PQRSD registrados en el sistema, tuvo un incremento del 100% para el mes de Marzo, sin embargo podemos analizar que son las mismas dependencias que  en el tiempo de respuesta, presentan más dificultades para cumplir con el indicador.</a:t>
            </a:r>
          </a:p>
          <a:p>
            <a:pPr algn="just"/>
            <a:endParaRPr lang="es-CO" dirty="0"/>
          </a:p>
        </p:txBody>
      </p:sp>
      <p:sp>
        <p:nvSpPr>
          <p:cNvPr id="5" name="CuadroTexto 4"/>
          <p:cNvSpPr txBox="1"/>
          <p:nvPr/>
        </p:nvSpPr>
        <p:spPr>
          <a:xfrm>
            <a:off x="821621" y="5139286"/>
            <a:ext cx="401072" cy="369332"/>
          </a:xfrm>
          <a:prstGeom prst="rect">
            <a:avLst/>
          </a:prstGeom>
          <a:noFill/>
        </p:spPr>
        <p:txBody>
          <a:bodyPr wrap="none" rtlCol="0">
            <a:spAutoFit/>
          </a:bodyPr>
          <a:lstStyle/>
          <a:p>
            <a:r>
              <a:rPr lang="es-CO" dirty="0"/>
              <a:t>.   </a:t>
            </a:r>
          </a:p>
        </p:txBody>
      </p:sp>
      <p:sp>
        <p:nvSpPr>
          <p:cNvPr id="6" name="Título 5"/>
          <p:cNvSpPr>
            <a:spLocks noGrp="1"/>
          </p:cNvSpPr>
          <p:nvPr>
            <p:ph type="title"/>
          </p:nvPr>
        </p:nvSpPr>
        <p:spPr/>
        <p:txBody>
          <a:bodyPr/>
          <a:lstStyle/>
          <a:p>
            <a:pPr algn="ctr"/>
            <a:r>
              <a:rPr lang="es-CO" b="1" dirty="0"/>
              <a:t>CONCLUSIÓN </a:t>
            </a:r>
          </a:p>
        </p:txBody>
      </p:sp>
      <p:sp>
        <p:nvSpPr>
          <p:cNvPr id="2" name="CuadroTexto 1"/>
          <p:cNvSpPr txBox="1"/>
          <p:nvPr/>
        </p:nvSpPr>
        <p:spPr>
          <a:xfrm>
            <a:off x="2923674" y="3500521"/>
            <a:ext cx="6087979" cy="769441"/>
          </a:xfrm>
          <a:prstGeom prst="rect">
            <a:avLst/>
          </a:prstGeom>
          <a:noFill/>
        </p:spPr>
        <p:txBody>
          <a:bodyPr wrap="square" rtlCol="0">
            <a:spAutoFit/>
          </a:bodyPr>
          <a:lstStyle/>
          <a:p>
            <a:pPr algn="ctr"/>
            <a:r>
              <a:rPr lang="es-CO" sz="4400" dirty="0"/>
              <a:t>SUGERENCIA</a:t>
            </a:r>
          </a:p>
        </p:txBody>
      </p:sp>
      <p:sp>
        <p:nvSpPr>
          <p:cNvPr id="7" name="CuadroTexto 6"/>
          <p:cNvSpPr txBox="1"/>
          <p:nvPr/>
        </p:nvSpPr>
        <p:spPr>
          <a:xfrm>
            <a:off x="946220" y="4369843"/>
            <a:ext cx="10042885" cy="923330"/>
          </a:xfrm>
          <a:prstGeom prst="rect">
            <a:avLst/>
          </a:prstGeom>
          <a:noFill/>
        </p:spPr>
        <p:txBody>
          <a:bodyPr wrap="square" rtlCol="0">
            <a:spAutoFit/>
          </a:bodyPr>
          <a:lstStyle/>
          <a:p>
            <a:r>
              <a:rPr lang="es-CO" dirty="0"/>
              <a:t>Es necesario hacer retroalimentación a las dependencias con el fin de plantear planes de mejoramiento y seguimiento.</a:t>
            </a:r>
          </a:p>
          <a:p>
            <a:endParaRPr lang="es-CO" dirty="0"/>
          </a:p>
        </p:txBody>
      </p:sp>
    </p:spTree>
    <p:extLst>
      <p:ext uri="{BB962C8B-B14F-4D97-AF65-F5344CB8AC3E}">
        <p14:creationId xmlns:p14="http://schemas.microsoft.com/office/powerpoint/2010/main" val="149978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Tree>
    <p:extLst>
      <p:ext uri="{BB962C8B-B14F-4D97-AF65-F5344CB8AC3E}">
        <p14:creationId xmlns:p14="http://schemas.microsoft.com/office/powerpoint/2010/main" val="27878398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455</Words>
  <Application>Microsoft Office PowerPoint</Application>
  <PresentationFormat>Panorámica</PresentationFormat>
  <Paragraphs>30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INFORME PQRSD SAC MARZO DE 2022</vt:lpstr>
      <vt:lpstr>PQRS REGISTRADOS EN EL SISTEMA </vt:lpstr>
      <vt:lpstr>PQRSD VENCIDOS EN EL MES DE MARZO</vt:lpstr>
      <vt:lpstr>FINALIZADOS VENCIDOS</vt:lpstr>
      <vt:lpstr>INDICADOR DE CUMPLIMIENTO</vt:lpstr>
      <vt:lpstr>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Dj SILBI A.K.A SUPABASS</dc:creator>
  <cp:lastModifiedBy>Carolina Florez Hincapie</cp:lastModifiedBy>
  <cp:revision>86</cp:revision>
  <dcterms:created xsi:type="dcterms:W3CDTF">2020-03-12T20:24:12Z</dcterms:created>
  <dcterms:modified xsi:type="dcterms:W3CDTF">2022-09-17T02:40:47Z</dcterms:modified>
</cp:coreProperties>
</file>